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4"/>
  </p:notesMasterIdLst>
  <p:handoutMasterIdLst>
    <p:handoutMasterId r:id="rId25"/>
  </p:handoutMasterIdLst>
  <p:sldIdLst>
    <p:sldId id="331" r:id="rId2"/>
    <p:sldId id="332" r:id="rId3"/>
    <p:sldId id="325" r:id="rId4"/>
    <p:sldId id="350" r:id="rId5"/>
    <p:sldId id="351" r:id="rId6"/>
    <p:sldId id="352" r:id="rId7"/>
    <p:sldId id="353" r:id="rId8"/>
    <p:sldId id="354" r:id="rId9"/>
    <p:sldId id="290" r:id="rId10"/>
    <p:sldId id="339" r:id="rId11"/>
    <p:sldId id="361" r:id="rId12"/>
    <p:sldId id="357" r:id="rId13"/>
    <p:sldId id="349" r:id="rId14"/>
    <p:sldId id="365" r:id="rId15"/>
    <p:sldId id="367" r:id="rId16"/>
    <p:sldId id="321" r:id="rId17"/>
    <p:sldId id="359" r:id="rId18"/>
    <p:sldId id="369" r:id="rId19"/>
    <p:sldId id="355" r:id="rId20"/>
    <p:sldId id="320" r:id="rId21"/>
    <p:sldId id="370" r:id="rId22"/>
    <p:sldId id="371" r:id="rId23"/>
  </p:sldIdLst>
  <p:sldSz cx="9144000" cy="6858000" type="screen4x3"/>
  <p:notesSz cx="6735763" cy="986948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99CC"/>
    <a:srgbClr val="3366FF"/>
    <a:srgbClr val="000000"/>
    <a:srgbClr val="99FFCC"/>
    <a:srgbClr val="CCCCFF"/>
    <a:srgbClr val="CC99FF"/>
    <a:srgbClr val="EBF1F9"/>
    <a:srgbClr val="FFCCC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4941" autoAdjust="0"/>
    <p:restoredTop sz="94079" autoAdjust="0"/>
  </p:normalViewPr>
  <p:slideViewPr>
    <p:cSldViewPr>
      <p:cViewPr varScale="1">
        <p:scale>
          <a:sx n="47" d="100"/>
          <a:sy n="47" d="100"/>
        </p:scale>
        <p:origin x="-12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6"/>
  <c:chart>
    <c:title>
      <c:tx>
        <c:rich>
          <a:bodyPr/>
          <a:lstStyle/>
          <a:p>
            <a:pPr>
              <a:defRPr>
                <a:cs typeface="Ali_K_Sahifa" pitchFamily="2" charset="-78"/>
              </a:defRPr>
            </a:pPr>
            <a:r>
              <a:rPr lang="ar-IQ">
                <a:cs typeface="Ali_K_Sahifa" pitchFamily="2" charset="-78"/>
              </a:rPr>
              <a:t>ضارتى طةشتيارى بةطويَرةى سالةكان</a:t>
            </a:r>
            <a:endParaRPr lang="en-US">
              <a:cs typeface="Ali_K_Sahifa" pitchFamily="2" charset="-78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val>
            <c:numRef>
              <c:f>'جارت كوردى'!$B$2:$I$2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val>
            <c:numRef>
              <c:f>'جارت كوردى'!$B$6:$I$6</c:f>
              <c:numCache>
                <c:formatCode>General</c:formatCode>
                <c:ptCount val="8"/>
                <c:pt idx="0">
                  <c:v>377397</c:v>
                </c:pt>
                <c:pt idx="1">
                  <c:v>558860</c:v>
                </c:pt>
                <c:pt idx="2">
                  <c:v>791345</c:v>
                </c:pt>
                <c:pt idx="3">
                  <c:v>1313841</c:v>
                </c:pt>
                <c:pt idx="4">
                  <c:v>1702390</c:v>
                </c:pt>
                <c:pt idx="5">
                  <c:v>2216993</c:v>
                </c:pt>
                <c:pt idx="6">
                  <c:v>2952027</c:v>
                </c:pt>
                <c:pt idx="7">
                  <c:v>1330850</c:v>
                </c:pt>
              </c:numCache>
            </c:numRef>
          </c:val>
        </c:ser>
        <c:dLbls/>
        <c:axId val="98098560"/>
        <c:axId val="98444416"/>
      </c:barChart>
      <c:catAx>
        <c:axId val="98098560"/>
        <c:scaling>
          <c:orientation val="maxMin"/>
        </c:scaling>
        <c:axPos val="b"/>
        <c:majorGridlines/>
        <c:numFmt formatCode="General" sourceLinked="1"/>
        <c:majorTickMark val="none"/>
        <c:tickLblPos val="nextTo"/>
        <c:crossAx val="98444416"/>
        <c:crosses val="autoZero"/>
        <c:auto val="1"/>
        <c:lblAlgn val="ctr"/>
        <c:lblOffset val="100"/>
      </c:catAx>
      <c:valAx>
        <c:axId val="98444416"/>
        <c:scaling>
          <c:orientation val="minMax"/>
        </c:scaling>
        <c:delete val="1"/>
        <c:axPos val="r"/>
        <c:minorGridlines/>
        <c:numFmt formatCode="General" sourceLinked="1"/>
        <c:tickLblPos val="nextTo"/>
        <c:crossAx val="9809856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ar-IQ" dirty="0" smtClean="0">
                <a:cs typeface="Ali_K_Alwand"/>
              </a:rPr>
              <a:t>ذمارةى</a:t>
            </a:r>
            <a:r>
              <a:rPr lang="ar-IQ" baseline="0" dirty="0" smtClean="0">
                <a:cs typeface="Ali_K_Alwand"/>
              </a:rPr>
              <a:t> طةشتياران بؤ نؤ مانطى سالانى2013 و 2014</a:t>
            </a:r>
            <a:endParaRPr lang="en-US" dirty="0">
              <a:cs typeface="Ali_K_Alwand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'Sheet1 (2)'!$B$19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99CC"/>
            </a:solidFill>
            <a:ln w="9525" cap="flat" cmpd="sng" algn="ctr">
              <a:solidFill>
                <a:schemeClr val="accent1">
                  <a:satMod val="120000"/>
                </a:schemeClr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</c:spPr>
          <c:cat>
            <c:strRef>
              <c:f>'Sheet1 (2)'!$A$20:$A$28</c:f>
              <c:strCache>
                <c:ptCount val="9"/>
                <c:pt idx="0">
                  <c:v>كانوونى 2</c:v>
                </c:pt>
                <c:pt idx="1">
                  <c:v>شووبات </c:v>
                </c:pt>
                <c:pt idx="2">
                  <c:v>ئازار</c:v>
                </c:pt>
                <c:pt idx="3">
                  <c:v>نيسان</c:v>
                </c:pt>
                <c:pt idx="4">
                  <c:v>مايس</c:v>
                </c:pt>
                <c:pt idx="5">
                  <c:v>حوزيَران</c:v>
                </c:pt>
                <c:pt idx="6">
                  <c:v>تةموز</c:v>
                </c:pt>
                <c:pt idx="7">
                  <c:v>ئاب</c:v>
                </c:pt>
                <c:pt idx="8">
                  <c:v>ئةيلوول</c:v>
                </c:pt>
              </c:strCache>
            </c:strRef>
          </c:cat>
          <c:val>
            <c:numRef>
              <c:f>'Sheet1 (2)'!$B$20:$B$28</c:f>
              <c:numCache>
                <c:formatCode>General</c:formatCode>
                <c:ptCount val="9"/>
                <c:pt idx="0">
                  <c:v>192396</c:v>
                </c:pt>
                <c:pt idx="1">
                  <c:v>177680</c:v>
                </c:pt>
                <c:pt idx="2">
                  <c:v>213800</c:v>
                </c:pt>
                <c:pt idx="3">
                  <c:v>176928</c:v>
                </c:pt>
                <c:pt idx="4">
                  <c:v>201307</c:v>
                </c:pt>
                <c:pt idx="5">
                  <c:v>330882</c:v>
                </c:pt>
                <c:pt idx="6">
                  <c:v>187707</c:v>
                </c:pt>
                <c:pt idx="7">
                  <c:v>519578</c:v>
                </c:pt>
                <c:pt idx="8">
                  <c:v>271247</c:v>
                </c:pt>
              </c:numCache>
            </c:numRef>
          </c:val>
        </c:ser>
        <c:ser>
          <c:idx val="1"/>
          <c:order val="1"/>
          <c:tx>
            <c:strRef>
              <c:f>'Sheet1 (2)'!$C$19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CCFF"/>
            </a:solidFill>
          </c:spPr>
          <c:cat>
            <c:strRef>
              <c:f>'Sheet1 (2)'!$A$20:$A$28</c:f>
              <c:strCache>
                <c:ptCount val="9"/>
                <c:pt idx="0">
                  <c:v>كانوونى 2</c:v>
                </c:pt>
                <c:pt idx="1">
                  <c:v>شووبات </c:v>
                </c:pt>
                <c:pt idx="2">
                  <c:v>ئازار</c:v>
                </c:pt>
                <c:pt idx="3">
                  <c:v>نيسان</c:v>
                </c:pt>
                <c:pt idx="4">
                  <c:v>مايس</c:v>
                </c:pt>
                <c:pt idx="5">
                  <c:v>حوزيَران</c:v>
                </c:pt>
                <c:pt idx="6">
                  <c:v>تةموز</c:v>
                </c:pt>
                <c:pt idx="7">
                  <c:v>ئاب</c:v>
                </c:pt>
                <c:pt idx="8">
                  <c:v>ئةيلوول</c:v>
                </c:pt>
              </c:strCache>
            </c:strRef>
          </c:cat>
          <c:val>
            <c:numRef>
              <c:f>'Sheet1 (2)'!$C$20:$C$28</c:f>
              <c:numCache>
                <c:formatCode>General</c:formatCode>
                <c:ptCount val="9"/>
                <c:pt idx="0">
                  <c:v>203168</c:v>
                </c:pt>
                <c:pt idx="1">
                  <c:v>190916</c:v>
                </c:pt>
                <c:pt idx="2">
                  <c:v>181783</c:v>
                </c:pt>
                <c:pt idx="3">
                  <c:v>205098</c:v>
                </c:pt>
                <c:pt idx="4">
                  <c:v>170120</c:v>
                </c:pt>
                <c:pt idx="5">
                  <c:v>165192</c:v>
                </c:pt>
                <c:pt idx="6">
                  <c:v>69862</c:v>
                </c:pt>
                <c:pt idx="7">
                  <c:v>84285</c:v>
                </c:pt>
                <c:pt idx="8">
                  <c:v>60426</c:v>
                </c:pt>
              </c:numCache>
            </c:numRef>
          </c:val>
        </c:ser>
        <c:ser>
          <c:idx val="2"/>
          <c:order val="2"/>
          <c:tx>
            <c:strRef>
              <c:f>'Sheet1 (2)'!$D$19</c:f>
              <c:strCache>
                <c:ptCount val="1"/>
                <c:pt idx="0">
                  <c:v>بةراورد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cat>
            <c:strRef>
              <c:f>'Sheet1 (2)'!$A$20:$A$28</c:f>
              <c:strCache>
                <c:ptCount val="9"/>
                <c:pt idx="0">
                  <c:v>كانوونى 2</c:v>
                </c:pt>
                <c:pt idx="1">
                  <c:v>شووبات </c:v>
                </c:pt>
                <c:pt idx="2">
                  <c:v>ئازار</c:v>
                </c:pt>
                <c:pt idx="3">
                  <c:v>نيسان</c:v>
                </c:pt>
                <c:pt idx="4">
                  <c:v>مايس</c:v>
                </c:pt>
                <c:pt idx="5">
                  <c:v>حوزيَران</c:v>
                </c:pt>
                <c:pt idx="6">
                  <c:v>تةموز</c:v>
                </c:pt>
                <c:pt idx="7">
                  <c:v>ئاب</c:v>
                </c:pt>
                <c:pt idx="8">
                  <c:v>ئةيلوول</c:v>
                </c:pt>
              </c:strCache>
            </c:strRef>
          </c:cat>
          <c:val>
            <c:numRef>
              <c:f>'Sheet1 (2)'!$D$20:$D$28</c:f>
              <c:numCache>
                <c:formatCode>General</c:formatCode>
                <c:ptCount val="9"/>
                <c:pt idx="0">
                  <c:v>10772</c:v>
                </c:pt>
                <c:pt idx="1">
                  <c:v>13236</c:v>
                </c:pt>
                <c:pt idx="2">
                  <c:v>-32017</c:v>
                </c:pt>
                <c:pt idx="3">
                  <c:v>28170</c:v>
                </c:pt>
                <c:pt idx="4">
                  <c:v>-31187</c:v>
                </c:pt>
                <c:pt idx="5">
                  <c:v>-165690</c:v>
                </c:pt>
                <c:pt idx="6">
                  <c:v>-117845</c:v>
                </c:pt>
                <c:pt idx="7">
                  <c:v>-435293</c:v>
                </c:pt>
                <c:pt idx="8">
                  <c:v>-210821</c:v>
                </c:pt>
              </c:numCache>
            </c:numRef>
          </c:val>
        </c:ser>
        <c:ser>
          <c:idx val="3"/>
          <c:order val="3"/>
          <c:tx>
            <c:strRef>
              <c:f>'Sheet1 (2)'!$E$19</c:f>
              <c:strCache>
                <c:ptCount val="1"/>
                <c:pt idx="0">
                  <c:v>رِيَذةى بةراورد</c:v>
                </c:pt>
              </c:strCache>
            </c:strRef>
          </c:tx>
          <c:cat>
            <c:strRef>
              <c:f>'Sheet1 (2)'!$A$20:$A$28</c:f>
              <c:strCache>
                <c:ptCount val="9"/>
                <c:pt idx="0">
                  <c:v>كانوونى 2</c:v>
                </c:pt>
                <c:pt idx="1">
                  <c:v>شووبات </c:v>
                </c:pt>
                <c:pt idx="2">
                  <c:v>ئازار</c:v>
                </c:pt>
                <c:pt idx="3">
                  <c:v>نيسان</c:v>
                </c:pt>
                <c:pt idx="4">
                  <c:v>مايس</c:v>
                </c:pt>
                <c:pt idx="5">
                  <c:v>حوزيَران</c:v>
                </c:pt>
                <c:pt idx="6">
                  <c:v>تةموز</c:v>
                </c:pt>
                <c:pt idx="7">
                  <c:v>ئاب</c:v>
                </c:pt>
                <c:pt idx="8">
                  <c:v>ئةيلوول</c:v>
                </c:pt>
              </c:strCache>
            </c:strRef>
          </c:cat>
          <c:val>
            <c:numRef>
              <c:f>'Sheet1 (2)'!$E$20:$E$28</c:f>
              <c:numCache>
                <c:formatCode>0%</c:formatCode>
                <c:ptCount val="9"/>
                <c:pt idx="0">
                  <c:v>6.0000000000000005E-2</c:v>
                </c:pt>
                <c:pt idx="1">
                  <c:v>7.0000000000000021E-2</c:v>
                </c:pt>
                <c:pt idx="2">
                  <c:v>-0.15000000000000002</c:v>
                </c:pt>
                <c:pt idx="3">
                  <c:v>0.16</c:v>
                </c:pt>
                <c:pt idx="4">
                  <c:v>-0.16</c:v>
                </c:pt>
                <c:pt idx="5">
                  <c:v>-0.5</c:v>
                </c:pt>
                <c:pt idx="6">
                  <c:v>-0.63000000000000012</c:v>
                </c:pt>
                <c:pt idx="7">
                  <c:v>-0.84000000000000008</c:v>
                </c:pt>
                <c:pt idx="8">
                  <c:v>-0.78</c:v>
                </c:pt>
              </c:numCache>
            </c:numRef>
          </c:val>
        </c:ser>
        <c:dLbls/>
        <c:axId val="101372672"/>
        <c:axId val="101374208"/>
      </c:barChart>
      <c:catAx>
        <c:axId val="101372672"/>
        <c:scaling>
          <c:orientation val="minMax"/>
        </c:scaling>
        <c:axPos val="b"/>
        <c:majorTickMark val="none"/>
        <c:tickLblPos val="nextTo"/>
        <c:crossAx val="101374208"/>
        <c:crosses val="autoZero"/>
        <c:auto val="1"/>
        <c:lblAlgn val="ctr"/>
        <c:lblOffset val="100"/>
      </c:catAx>
      <c:valAx>
        <c:axId val="101374208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1013726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FFFF">
                <a:alpha val="45490"/>
              </a:srgbClr>
            </a:solidFill>
            <a:prstDash val="solid"/>
          </a:ln>
        </c:spPr>
      </c:dTable>
    </c:plotArea>
    <c:plotVisOnly val="1"/>
    <c:dispBlanksAs val="gap"/>
  </c:chart>
  <c:spPr>
    <a:gradFill>
      <a:gsLst>
        <a:gs pos="0">
          <a:srgbClr val="DDEBCF"/>
        </a:gs>
        <a:gs pos="50000">
          <a:srgbClr val="9CB86E"/>
        </a:gs>
        <a:gs pos="100000">
          <a:srgbClr val="156B13"/>
        </a:gs>
      </a:gsLst>
      <a:lin ang="5400000" scaled="0"/>
    </a:gra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4"/>
  <c:chart>
    <c:title>
      <c:tx>
        <c:rich>
          <a:bodyPr/>
          <a:lstStyle/>
          <a:p>
            <a:pPr>
              <a:defRPr>
                <a:cs typeface="Ali_K_Sahifa" pitchFamily="2" charset="-78"/>
              </a:defRPr>
            </a:pPr>
            <a:r>
              <a:rPr lang="ar-IQ">
                <a:cs typeface="Ali_K_Sahifa" pitchFamily="2" charset="-78"/>
              </a:rPr>
              <a:t>ذمارةى</a:t>
            </a:r>
            <a:r>
              <a:rPr lang="ar-IQ" baseline="0">
                <a:cs typeface="Ali_K_Sahifa" pitchFamily="2" charset="-78"/>
              </a:rPr>
              <a:t> طةشتياران بةطويَرةى ثاريَزطاكان بؤسالى</a:t>
            </a:r>
            <a:r>
              <a:rPr lang="en-US" baseline="0">
                <a:cs typeface="Ali_K_Sahifa" pitchFamily="2" charset="-78"/>
              </a:rPr>
              <a:t>9/2014</a:t>
            </a:r>
            <a:endParaRPr lang="en-US">
              <a:cs typeface="Ali_K_Sahifa" pitchFamily="2" charset="-78"/>
            </a:endParaRPr>
          </a:p>
        </c:rich>
      </c:tx>
      <c:layout/>
      <c:sp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</c:spPr>
    </c:title>
    <c:plotArea>
      <c:layout/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chemeClr val="accent2">
                  <a:lumMod val="20000"/>
                  <a:lumOff val="80000"/>
                </a:schemeClr>
              </a:solidFill>
            </a:ln>
          </c:spPr>
          <c:trendline>
            <c:trendlineType val="exp"/>
          </c:trendline>
          <c:trendline>
            <c:trendlineType val="power"/>
          </c:trendline>
          <c:cat>
            <c:strRef>
              <c:f>كوردى!$C$11:$C$14</c:f>
              <c:strCache>
                <c:ptCount val="4"/>
                <c:pt idx="0">
                  <c:v>هةوليَر</c:v>
                </c:pt>
                <c:pt idx="1">
                  <c:v>سليمانى</c:v>
                </c:pt>
                <c:pt idx="2">
                  <c:v>دهوك</c:v>
                </c:pt>
                <c:pt idx="3">
                  <c:v>طةرميان</c:v>
                </c:pt>
              </c:strCache>
            </c:strRef>
          </c:cat>
          <c:val>
            <c:numRef>
              <c:f>كوردى!$D$11:$D$14</c:f>
              <c:numCache>
                <c:formatCode>#,##0</c:formatCode>
                <c:ptCount val="4"/>
                <c:pt idx="0">
                  <c:v>802413</c:v>
                </c:pt>
                <c:pt idx="1">
                  <c:v>291609</c:v>
                </c:pt>
                <c:pt idx="2">
                  <c:v>212160</c:v>
                </c:pt>
                <c:pt idx="3" formatCode="General">
                  <c:v>24663</c:v>
                </c:pt>
              </c:numCache>
            </c:numRef>
          </c:val>
        </c:ser>
        <c:dLbls/>
        <c:axId val="102576512"/>
        <c:axId val="102578048"/>
      </c:barChart>
      <c:catAx>
        <c:axId val="102576512"/>
        <c:scaling>
          <c:orientation val="minMax"/>
        </c:scaling>
        <c:axPos val="b"/>
        <c:minorGridlines/>
        <c:numFmt formatCode="General" sourceLinked="1"/>
        <c:majorTickMark val="none"/>
        <c:tickLblPos val="nextTo"/>
        <c:spPr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c:spPr>
        <c:crossAx val="102578048"/>
        <c:crosses val="autoZero"/>
        <c:auto val="1"/>
        <c:lblAlgn val="ctr"/>
        <c:lblOffset val="100"/>
      </c:catAx>
      <c:valAx>
        <c:axId val="102578048"/>
        <c:scaling>
          <c:orientation val="minMax"/>
        </c:scaling>
        <c:axPos val="l"/>
        <c:minorGridlines/>
        <c:numFmt formatCode="#,##0" sourceLinked="1"/>
        <c:majorTickMark val="none"/>
        <c:tickLblPos val="nextTo"/>
        <c:spPr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c:spPr>
        <c:crossAx val="1025765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FFFF">
                <a:alpha val="45490"/>
              </a:srgbClr>
            </a:solidFill>
            <a:prstDash val="solid"/>
          </a:ln>
        </c:spPr>
        <c:txPr>
          <a:bodyPr/>
          <a:lstStyle/>
          <a:p>
            <a:pPr rtl="0">
              <a:defRPr>
                <a:cs typeface="Ali_K_Sahifa" pitchFamily="2" charset="-78"/>
              </a:defRPr>
            </a:pPr>
            <a:endParaRPr lang="en-US"/>
          </a:p>
        </c:txPr>
      </c:dTable>
      <c:sp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c:spPr>
    </c:plotArea>
    <c:plotVisOnly val="1"/>
    <c:dispBlanksAs val="gap"/>
  </c:chart>
  <c:spPr>
    <a:gradFill>
      <a:gsLst>
        <a:gs pos="0">
          <a:srgbClr val="000000"/>
        </a:gs>
        <a:gs pos="39999">
          <a:srgbClr val="0A128C"/>
        </a:gs>
        <a:gs pos="70000">
          <a:srgbClr val="181CC7"/>
        </a:gs>
        <a:gs pos="88000">
          <a:srgbClr val="7005D4"/>
        </a:gs>
        <a:gs pos="100000">
          <a:srgbClr val="8C3D91"/>
        </a:gs>
      </a:gsLst>
      <a:lin ang="5400000" scaled="0"/>
    </a:gra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4"/>
  <c:chart>
    <c:autoTitleDeleted val="1"/>
    <c:plotArea>
      <c:layout>
        <c:manualLayout>
          <c:layoutTarget val="inner"/>
          <c:xMode val="edge"/>
          <c:yMode val="edge"/>
          <c:x val="0.22564485058633743"/>
          <c:y val="0.10666666666666673"/>
          <c:w val="0.48662079510703404"/>
          <c:h val="0.89333333333333331"/>
        </c:manualLayout>
      </c:layout>
      <c:pieChart>
        <c:varyColors val="1"/>
        <c:ser>
          <c:idx val="0"/>
          <c:order val="0"/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c:spPr>
          <c:explosion val="25"/>
          <c:dPt>
            <c:idx val="0"/>
            <c:explosion val="7"/>
          </c:dPt>
          <c:dPt>
            <c:idx val="1"/>
            <c:explosion val="5"/>
          </c:dPt>
          <c:dPt>
            <c:idx val="2"/>
            <c:explosion val="5"/>
          </c:dPt>
          <c:dPt>
            <c:idx val="3"/>
            <c:explosion val="4"/>
          </c:dPt>
          <c:dLbls>
            <c:spPr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lang="en-US">
                    <a:cs typeface="Ali_K_Sahifa" pitchFamily="2" charset="-78"/>
                  </a:defRPr>
                </a:pPr>
                <a:endParaRPr lang="en-US"/>
              </a:p>
            </c:txPr>
            <c:showCatName val="1"/>
            <c:showPercent val="1"/>
          </c:dLbls>
          <c:cat>
            <c:strRef>
              <c:f>جارت!$A$2:$A$5</c:f>
              <c:strCache>
                <c:ptCount val="4"/>
                <c:pt idx="0">
                  <c:v>هةوليَر</c:v>
                </c:pt>
                <c:pt idx="1">
                  <c:v>سليَمانى </c:v>
                </c:pt>
                <c:pt idx="2">
                  <c:v>دهؤك</c:v>
                </c:pt>
                <c:pt idx="3">
                  <c:v>طةرميان</c:v>
                </c:pt>
              </c:strCache>
            </c:strRef>
          </c:cat>
          <c:val>
            <c:numRef>
              <c:f>جارت!$B$2:$B$5</c:f>
              <c:numCache>
                <c:formatCode>General</c:formatCode>
                <c:ptCount val="4"/>
                <c:pt idx="0">
                  <c:v>802413</c:v>
                </c:pt>
                <c:pt idx="1">
                  <c:v>291609</c:v>
                </c:pt>
                <c:pt idx="2">
                  <c:v>212160</c:v>
                </c:pt>
                <c:pt idx="3">
                  <c:v>24663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spPr>
    <a:gradFill>
      <a:gsLst>
        <a:gs pos="0">
          <a:srgbClr val="000000"/>
        </a:gs>
        <a:gs pos="20000">
          <a:srgbClr val="000040"/>
        </a:gs>
        <a:gs pos="50000">
          <a:srgbClr val="400040"/>
        </a:gs>
        <a:gs pos="75000">
          <a:srgbClr val="8F0040"/>
        </a:gs>
        <a:gs pos="89999">
          <a:srgbClr val="F27300"/>
        </a:gs>
        <a:gs pos="100000">
          <a:srgbClr val="FFBF00"/>
        </a:gs>
      </a:gsLst>
      <a:lin ang="5400000" scaled="0"/>
    </a:gradFill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30/11/2012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638C0-C1A4-4B0D-AF30-4B81DF8DC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70108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30/11/2012</a:t>
            </a: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1635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BC764F-C7CE-4A64-B0EB-B948533136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98042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C764F-C7CE-4A64-B0EB-B948533136FB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30/11/2012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en-US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en-US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297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70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5DF6C0-8D91-42C7-99DE-D7F892D70776}" type="datetime8">
              <a:rPr lang="ar-IQ" smtClean="0"/>
              <a:pPr>
                <a:defRPr/>
              </a:pPr>
              <a:t>27 تشرين الأول، 15</a:t>
            </a:fld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A8373EFD-84A2-4506-9ADF-5AA0313023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A7120-38F5-434D-8318-34EC41266E2C}" type="datetime8">
              <a:rPr lang="ar-IQ" smtClean="0"/>
              <a:pPr>
                <a:defRPr/>
              </a:pPr>
              <a:t>27 تشرين الأول، 15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90134-5812-4073-A3F8-0AA344919BB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3325C-8701-4534-A18A-49FB0766CCFC}" type="datetime8">
              <a:rPr lang="ar-IQ" smtClean="0"/>
              <a:pPr>
                <a:defRPr/>
              </a:pPr>
              <a:t>27 تشرين الأول، 15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27B66-31ED-412C-8794-977D7552380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FE8E1-165F-44A4-814E-EEC720D7E74F}" type="datetime8">
              <a:rPr lang="ar-IQ" smtClean="0"/>
              <a:pPr>
                <a:defRPr/>
              </a:pPr>
              <a:t>27 تشرين الأول، 15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05C83-A350-41A6-910C-E9015A8302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9D1EB-D7C9-4EC4-B7DC-D1DD12428AC6}" type="datetime8">
              <a:rPr lang="ar-IQ" smtClean="0"/>
              <a:pPr>
                <a:defRPr/>
              </a:pPr>
              <a:t>27 تشرين الأول، 15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51507-6140-4A6B-B387-17D34685A42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39C3D-D01A-4889-937C-95A035D89A8D}" type="datetime8">
              <a:rPr lang="ar-IQ" smtClean="0"/>
              <a:pPr>
                <a:defRPr/>
              </a:pPr>
              <a:t>27 تشرين الأول، 15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2D5C-289D-45D0-A1E2-72E195F5DA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7978A-6809-4B03-BB31-EBF992FF3C21}" type="datetime8">
              <a:rPr lang="ar-IQ" smtClean="0"/>
              <a:pPr>
                <a:defRPr/>
              </a:pPr>
              <a:t>27 تشرين الأول، 15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3A53C-0F2F-4EB3-B451-181A9B3B751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9B56A-91E2-46E5-8367-081FC838157D}" type="datetime8">
              <a:rPr lang="ar-IQ" smtClean="0"/>
              <a:pPr>
                <a:defRPr/>
              </a:pPr>
              <a:t>27 تشرين الأول، 15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AD339-802D-46B9-A73D-2723A35A438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07F05-CEAC-48B3-8D38-15310A6EDEDF}" type="datetime8">
              <a:rPr lang="ar-IQ" smtClean="0"/>
              <a:pPr>
                <a:defRPr/>
              </a:pPr>
              <a:t>27 تشرين الأول، 15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9C81D-655F-46C1-8AEB-3A2810C776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7F396-4125-434F-A285-29E93D1ADA10}" type="datetime8">
              <a:rPr lang="ar-IQ" smtClean="0"/>
              <a:pPr>
                <a:defRPr/>
              </a:pPr>
              <a:t>27 تشرين الأول، 15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B1CF6-CE02-46EF-A642-035944A52D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46CD8-9A31-4FB7-B7CC-6DAF01F692E2}" type="datetime8">
              <a:rPr lang="ar-IQ" smtClean="0"/>
              <a:pPr>
                <a:defRPr/>
              </a:pPr>
              <a:t>27 تشرين الأول، 15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306FF-CFDA-4F71-A051-5D8D8064F25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7CE21-10D8-40B8-B63E-D817B63C9C2C}" type="datetime8">
              <a:rPr lang="ar-IQ" smtClean="0"/>
              <a:pPr>
                <a:defRPr/>
              </a:pPr>
              <a:t>27 تشرين الأول، 15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EEE2D-497D-4D0B-9DE7-D3048B594D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1D2F7-1AFA-4FE5-B6ED-3A6669E1C845}" type="datetime8">
              <a:rPr lang="ar-IQ" smtClean="0"/>
              <a:pPr>
                <a:defRPr/>
              </a:pPr>
              <a:t>27 تشرين الأول، 15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04FAC-8795-48D5-94B6-084BB4F90B1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ED7C0-D8F1-4C50-A803-5EF388E84FB6}" type="datetime8">
              <a:rPr lang="ar-IQ" smtClean="0"/>
              <a:pPr>
                <a:defRPr/>
              </a:pPr>
              <a:t>27 تشرين الأول، 15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47190-EA85-4CC0-AFEC-16A8223121D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5128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867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867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1800"/>
              </a:p>
            </p:txBody>
          </p:sp>
        </p:grpSp>
        <p:grpSp>
          <p:nvGrpSpPr>
            <p:cNvPr id="5129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867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868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</p:grpSp>
      </p:grpSp>
      <p:sp>
        <p:nvSpPr>
          <p:cNvPr id="512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ECCF62A-C3AE-4D8E-8779-5C7019F53FE2}" type="datetime8">
              <a:rPr lang="ar-IQ" smtClean="0"/>
              <a:pPr>
                <a:defRPr/>
              </a:pPr>
              <a:t>27 تشرين الأول، 15</a:t>
            </a:fld>
            <a:endParaRPr lang="en-US"/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F91264-3071-4ADE-B283-B34879EDDAE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2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  <p:sldLayoutId id="2147484180" r:id="rId13"/>
    <p:sldLayoutId id="2147484181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81000"/>
            <a:ext cx="8262966" cy="16764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rtl="1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Ali_K_Sahifa" pitchFamily="2" charset="-78"/>
              </a:rPr>
              <a:t/>
            </a:r>
            <a:b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Ali_K_Sahifa" pitchFamily="2" charset="-78"/>
              </a:rPr>
            </a:b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Ali_K_Sahifa" pitchFamily="2" charset="-78"/>
              </a:rPr>
              <a:t/>
            </a:r>
            <a:b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Ali_K_Sahifa" pitchFamily="2" charset="-78"/>
              </a:rPr>
            </a:br>
            <a:r>
              <a:rPr lang="ar-IQ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Ali_K_Sahifa" pitchFamily="2" charset="-78"/>
              </a:rPr>
              <a:t>ئامارى طةشتيارى هةريَمى كوردستان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Ali_K_Sahifa" pitchFamily="2" charset="-78"/>
              </a:rPr>
              <a:t/>
            </a:r>
            <a:b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Ali_K_Sahifa" pitchFamily="2" charset="-78"/>
              </a:rPr>
            </a:br>
            <a:r>
              <a:rPr lang="ar-IQ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Ali_K_Sahifa" pitchFamily="2" charset="-78"/>
              </a:rPr>
              <a:t> </a:t>
            </a:r>
            <a:r>
              <a:rPr lang="ar-IQ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Ali_K_Sahifa" pitchFamily="2" charset="-78"/>
              </a:rPr>
              <a:t/>
            </a:r>
            <a:br>
              <a:rPr lang="ar-IQ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Ali_K_Sahifa" pitchFamily="2" charset="-78"/>
              </a:rPr>
            </a:br>
            <a:r>
              <a:rPr lang="ar-IQ" dirty="0" smtClean="0">
                <a:solidFill>
                  <a:schemeClr val="bg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Ali_K_Sahifa" pitchFamily="2" charset="-78"/>
              </a:rPr>
              <a:t>تاوةكو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Ali_K_Sahifa" pitchFamily="2" charset="-78"/>
              </a:rPr>
              <a:t>30/9/2014</a:t>
            </a:r>
            <a:endParaRPr lang="en-US" dirty="0">
              <a:solidFill>
                <a:schemeClr val="bg2">
                  <a:lumMod val="7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Ali_K_Sahif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214818"/>
            <a:ext cx="2590800" cy="2428892"/>
          </a:xfrm>
        </p:spPr>
        <p:txBody>
          <a:bodyPr/>
          <a:lstStyle/>
          <a:p>
            <a:pPr algn="r"/>
            <a:endParaRPr lang="ar-IQ" sz="1200" dirty="0" smtClean="0">
              <a:cs typeface="Ali_K_Sahifa" pitchFamily="2" charset="-78"/>
            </a:endParaRPr>
          </a:p>
          <a:p>
            <a:pPr algn="r">
              <a:buNone/>
            </a:pPr>
            <a:endParaRPr lang="ar-IQ" sz="1200" dirty="0" smtClean="0">
              <a:cs typeface="Ali_K_Sahifa" pitchFamily="2" charset="-78"/>
            </a:endParaRPr>
          </a:p>
          <a:p>
            <a:pPr algn="r">
              <a:buNone/>
            </a:pPr>
            <a:endParaRPr lang="ar-IQ" sz="1200" dirty="0" smtClean="0">
              <a:cs typeface="Ali_K_Sahifa" pitchFamily="2" charset="-78"/>
            </a:endParaRPr>
          </a:p>
          <a:p>
            <a:pPr algn="r">
              <a:buNone/>
            </a:pPr>
            <a:endParaRPr lang="ar-IQ" sz="1200" dirty="0" smtClean="0">
              <a:cs typeface="Ali_K_Sahifa" pitchFamily="2" charset="-78"/>
            </a:endParaRPr>
          </a:p>
          <a:p>
            <a:pPr algn="r">
              <a:buNone/>
            </a:pPr>
            <a:endParaRPr lang="ar-IQ" sz="1200" dirty="0" smtClean="0">
              <a:cs typeface="Ali_K_Sahifa" pitchFamily="2" charset="-78"/>
            </a:endParaRPr>
          </a:p>
          <a:p>
            <a:pPr algn="r">
              <a:buNone/>
            </a:pPr>
            <a:endParaRPr lang="ar-IQ" sz="1200" dirty="0" smtClean="0">
              <a:cs typeface="Ali_K_Sahifa" pitchFamily="2" charset="-78"/>
            </a:endParaRPr>
          </a:p>
          <a:p>
            <a:pPr algn="r">
              <a:buNone/>
            </a:pPr>
            <a:endParaRPr lang="ar-IQ" sz="1200" dirty="0" smtClean="0">
              <a:cs typeface="Ali_K_Sahifa" pitchFamily="2" charset="-78"/>
            </a:endParaRPr>
          </a:p>
          <a:p>
            <a:pPr algn="r">
              <a:buNone/>
            </a:pPr>
            <a:endParaRPr lang="ar-IQ" sz="1200" dirty="0" smtClean="0">
              <a:cs typeface="Ali_K_Sahifa" pitchFamily="2" charset="-78"/>
            </a:endParaRPr>
          </a:p>
          <a:p>
            <a:pPr algn="r">
              <a:buNone/>
            </a:pPr>
            <a:r>
              <a:rPr lang="ar-IQ" sz="1200" dirty="0" smtClean="0">
                <a:cs typeface="Ali_K_Sahifa" pitchFamily="2" charset="-78"/>
              </a:rPr>
              <a:t>         </a:t>
            </a:r>
            <a:r>
              <a:rPr lang="ar-IQ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i_K_Sahifa" pitchFamily="2" charset="-78"/>
              </a:rPr>
              <a:t>بةريَوةبةرايةتى ثلان دانان و بةدواداضوون</a:t>
            </a:r>
          </a:p>
          <a:p>
            <a:pPr algn="ctr">
              <a:buNone/>
            </a:pPr>
            <a:r>
              <a:rPr lang="ar-IQ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i_K_Sahifa" pitchFamily="2" charset="-78"/>
              </a:rPr>
              <a:t>ئامار</a:t>
            </a:r>
            <a:endParaRPr lang="en-US" sz="1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li_K_Sahifa" pitchFamily="2" charset="-78"/>
            </a:endParaRPr>
          </a:p>
          <a:p>
            <a:pPr algn="ctr">
              <a:buNone/>
            </a:pPr>
            <a:r>
              <a:rPr lang="en-US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i_K_Sahifa" pitchFamily="2" charset="-78"/>
              </a:rPr>
              <a:t>30/9/2014</a:t>
            </a:r>
            <a:endParaRPr lang="ar-IQ" sz="1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li_K_Sahifa" pitchFamily="2" charset="-78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9C81D-655F-46C1-8AEB-3A2810C77630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8" name="Picture 7" descr="965235_614793501864374_1200247243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572008"/>
            <a:ext cx="4320480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DSC_01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270" y="4572008"/>
            <a:ext cx="4285710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Content Placeholder 11" descr="DSC_0504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285720" y="2204864"/>
            <a:ext cx="8572560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856984" cy="1442028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/>
            <a:r>
              <a:rPr lang="en-US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li_K_Samik" pitchFamily="2" charset="-78"/>
              </a:rPr>
              <a:t/>
            </a:r>
            <a:br>
              <a:rPr lang="en-US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li_K_Samik" pitchFamily="2" charset="-78"/>
              </a:rPr>
            </a:br>
            <a:r>
              <a:rPr lang="en-US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li_K_Samik" pitchFamily="2" charset="-78"/>
              </a:rPr>
              <a:t/>
            </a:r>
            <a:br>
              <a:rPr lang="en-US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li_K_Samik" pitchFamily="2" charset="-78"/>
              </a:rPr>
            </a:br>
            <a:r>
              <a:rPr lang="ar-IQ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li_K_Samik" pitchFamily="2" charset="-78"/>
              </a:rPr>
              <a:t/>
            </a:r>
            <a:br>
              <a:rPr lang="ar-IQ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li_K_Samik" pitchFamily="2" charset="-78"/>
              </a:rPr>
            </a:br>
            <a:r>
              <a:rPr lang="ar-SA" sz="2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li_K_Samik" pitchFamily="2" charset="-78"/>
              </a:rPr>
              <a:t> </a:t>
            </a:r>
            <a:r>
              <a:rPr lang="ar-IQ" sz="2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li_K_Samik" pitchFamily="2" charset="-78"/>
              </a:rPr>
              <a:t/>
            </a:r>
            <a:br>
              <a:rPr lang="ar-IQ" sz="2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li_K_Samik" pitchFamily="2" charset="-78"/>
              </a:rPr>
            </a:br>
            <a:r>
              <a:rPr lang="ar-SA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li_K_Samik" pitchFamily="2" charset="-78"/>
              </a:rPr>
              <a:t>ذمارةي طةشتياراني</a:t>
            </a:r>
            <a:r>
              <a:rPr lang="ar-IQ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li_K_Samik" pitchFamily="2" charset="-78"/>
              </a:rPr>
              <a:t> هاتوو بةطويَرةى</a:t>
            </a:r>
            <a:r>
              <a:rPr lang="ar-IQ" sz="3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li_K_Samik" pitchFamily="2" charset="-78"/>
              </a:rPr>
              <a:t> </a:t>
            </a:r>
            <a:r>
              <a:rPr lang="ar-IQ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li_K_Samik" pitchFamily="2" charset="-78"/>
              </a:rPr>
              <a:t>سالَةكان</a:t>
            </a:r>
            <a:r>
              <a:rPr lang="en-US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li_K_Samik" pitchFamily="2" charset="-78"/>
              </a:rPr>
              <a:t> </a:t>
            </a:r>
            <a:r>
              <a:rPr lang="ar-IQ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li_K_Samik" pitchFamily="2" charset="-78"/>
              </a:rPr>
              <a:t>بؤ ثاريَزطاكانى هةريَمى كوردستان</a:t>
            </a:r>
            <a:r>
              <a:rPr lang="en-US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li_K_Samik" pitchFamily="2" charset="-78"/>
              </a:rPr>
              <a:t> </a:t>
            </a:r>
            <a:r>
              <a:rPr lang="ar-IQ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li_K_Samik" pitchFamily="2" charset="-78"/>
              </a:rPr>
              <a:t> </a:t>
            </a:r>
            <a:r>
              <a:rPr lang="ar-IQ" sz="2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li_K_Samik" pitchFamily="2" charset="-78"/>
              </a:rPr>
              <a:t/>
            </a:r>
            <a:br>
              <a:rPr lang="ar-IQ" sz="2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li_K_Samik" pitchFamily="2" charset="-78"/>
              </a:rPr>
            </a:br>
            <a:r>
              <a:rPr lang="ar-IQ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li_K_Samik" pitchFamily="2" charset="-78"/>
              </a:rPr>
              <a:t>لة</a:t>
            </a:r>
            <a:r>
              <a:rPr lang="en-US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li_K_Samik" pitchFamily="2" charset="-78"/>
              </a:rPr>
              <a:t>2007</a:t>
            </a:r>
            <a:r>
              <a:rPr lang="ar-IQ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li_K_Samik" pitchFamily="2" charset="-78"/>
              </a:rPr>
              <a:t>تاوةكو</a:t>
            </a:r>
            <a:r>
              <a:rPr lang="en-US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li_K_Samik" pitchFamily="2" charset="-78"/>
              </a:rPr>
              <a:t>30/9/2014</a:t>
            </a:r>
            <a:endParaRPr lang="en-US" sz="4000" dirty="0">
              <a:solidFill>
                <a:srgbClr val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0867366"/>
              </p:ext>
            </p:extLst>
          </p:nvPr>
        </p:nvGraphicFramePr>
        <p:xfrm>
          <a:off x="142844" y="2143116"/>
          <a:ext cx="8858312" cy="457203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3008"/>
                <a:gridCol w="1071570"/>
                <a:gridCol w="1000132"/>
                <a:gridCol w="1000132"/>
                <a:gridCol w="1000132"/>
                <a:gridCol w="889071"/>
                <a:gridCol w="893276"/>
                <a:gridCol w="928896"/>
                <a:gridCol w="932095"/>
              </a:tblGrid>
              <a:tr h="851300">
                <a:tc>
                  <a:txBody>
                    <a:bodyPr/>
                    <a:lstStyle/>
                    <a:p>
                      <a:pPr algn="ctr" rtl="0"/>
                      <a:endParaRPr lang="ar-IQ" sz="1400" dirty="0" smtClean="0">
                        <a:solidFill>
                          <a:srgbClr val="000000"/>
                        </a:solidFill>
                        <a:cs typeface="Ali_K_Alwand"/>
                      </a:endParaRPr>
                    </a:p>
                    <a:p>
                      <a:pPr algn="ctr" rtl="0"/>
                      <a:r>
                        <a:rPr lang="en-US" sz="1400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30/9/2014</a:t>
                      </a:r>
                      <a:endParaRPr lang="en-US" sz="1400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IQ" sz="1400" dirty="0" smtClean="0">
                        <a:solidFill>
                          <a:srgbClr val="000000"/>
                        </a:solidFill>
                        <a:cs typeface="Ali_K_Alwand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2013</a:t>
                      </a:r>
                      <a:endParaRPr lang="en-US" sz="1400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IQ" sz="1400" dirty="0" smtClean="0">
                        <a:solidFill>
                          <a:srgbClr val="000000"/>
                        </a:solidFill>
                        <a:cs typeface="Ali_K_Alwand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2012</a:t>
                      </a:r>
                      <a:endParaRPr lang="en-US" sz="1400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IQ" sz="1400" dirty="0" smtClean="0">
                        <a:solidFill>
                          <a:srgbClr val="000000"/>
                        </a:solidFill>
                        <a:cs typeface="Ali_K_Alwand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2011</a:t>
                      </a:r>
                      <a:endParaRPr lang="en-US" sz="1400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IQ" sz="1400" dirty="0" smtClean="0">
                        <a:solidFill>
                          <a:srgbClr val="000000"/>
                        </a:solidFill>
                        <a:cs typeface="Ali_K_Alwand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2010</a:t>
                      </a:r>
                      <a:endParaRPr lang="en-US" sz="1400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IQ" sz="1400" dirty="0" smtClean="0">
                        <a:solidFill>
                          <a:srgbClr val="000000"/>
                        </a:solidFill>
                        <a:cs typeface="Ali_K_Alwand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2009</a:t>
                      </a:r>
                      <a:endParaRPr lang="en-US" sz="1400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IQ" sz="1400" dirty="0" smtClean="0">
                        <a:solidFill>
                          <a:srgbClr val="000000"/>
                        </a:solidFill>
                        <a:cs typeface="Ali_K_Alwand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2008</a:t>
                      </a:r>
                      <a:endParaRPr lang="en-US" sz="1400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IQ" sz="1400" dirty="0" smtClean="0">
                        <a:solidFill>
                          <a:srgbClr val="000000"/>
                        </a:solidFill>
                        <a:cs typeface="Ali_K_Alwand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2007</a:t>
                      </a:r>
                      <a:endParaRPr lang="en-US" sz="1400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fa-IR" sz="1600" dirty="0" smtClean="0">
                          <a:solidFill>
                            <a:srgbClr val="000000"/>
                          </a:solidFill>
                          <a:cs typeface="Ali_K_Sahifa" pitchFamily="2" charset="-78"/>
                        </a:rPr>
                        <a:t>سال</a:t>
                      </a:r>
                      <a:r>
                        <a:rPr lang="ar-IQ" sz="1600" dirty="0" smtClean="0">
                          <a:solidFill>
                            <a:srgbClr val="000000"/>
                          </a:solidFill>
                          <a:cs typeface="Ali_K_Sahifa" pitchFamily="2" charset="-78"/>
                        </a:rPr>
                        <a:t>َ</a:t>
                      </a:r>
                      <a:endParaRPr lang="fa-IR" sz="1400" dirty="0" smtClean="0">
                        <a:solidFill>
                          <a:srgbClr val="000000"/>
                        </a:solidFill>
                        <a:cs typeface="Ali_K_Sahifa" pitchFamily="2" charset="-78"/>
                      </a:endParaRPr>
                    </a:p>
                    <a:p>
                      <a:pPr algn="r"/>
                      <a:r>
                        <a:rPr lang="ar-IQ" sz="1600" dirty="0" smtClean="0">
                          <a:solidFill>
                            <a:srgbClr val="000000"/>
                          </a:solidFill>
                          <a:cs typeface="Ali_K_Sahifa" pitchFamily="2" charset="-78"/>
                        </a:rPr>
                        <a:t>ثاريَزطا</a:t>
                      </a:r>
                      <a:endParaRPr lang="en-US" sz="1600" dirty="0">
                        <a:solidFill>
                          <a:srgbClr val="000000"/>
                        </a:solidFill>
                        <a:cs typeface="Ali_K_Sahifa" pitchFamily="2" charset="-78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959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802413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2029623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1518830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1168174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615479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426398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211780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153571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IQ" dirty="0" smtClean="0">
                          <a:solidFill>
                            <a:srgbClr val="000000"/>
                          </a:solidFill>
                          <a:cs typeface="Ali_K_Sahifa" pitchFamily="2" charset="-78"/>
                        </a:rPr>
                        <a:t>هةوليَر</a:t>
                      </a:r>
                      <a:endParaRPr lang="en-US" dirty="0">
                        <a:solidFill>
                          <a:srgbClr val="000000"/>
                        </a:solidFill>
                        <a:cs typeface="Ali_K_Sahifa" pitchFamily="2" charset="-78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770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291609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444807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374276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314974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229663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131932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119416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77933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IQ" dirty="0" smtClean="0">
                          <a:solidFill>
                            <a:srgbClr val="000000"/>
                          </a:solidFill>
                          <a:cs typeface="Ali_K_Sahifa" pitchFamily="2" charset="-78"/>
                        </a:rPr>
                        <a:t>سليَمانى</a:t>
                      </a:r>
                      <a:r>
                        <a:rPr lang="fa-IR" baseline="0" dirty="0" smtClean="0">
                          <a:solidFill>
                            <a:srgbClr val="000000"/>
                          </a:solidFill>
                          <a:cs typeface="Ali_K_Sahifa" pitchFamily="2" charset="-78"/>
                        </a:rPr>
                        <a:t> </a:t>
                      </a:r>
                      <a:endParaRPr lang="en-US" dirty="0">
                        <a:solidFill>
                          <a:srgbClr val="000000"/>
                        </a:solidFill>
                        <a:cs typeface="Ali_K_Sahifa" pitchFamily="2" charset="-78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754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212160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444414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302004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219242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468699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233015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227664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145893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IQ" dirty="0" smtClean="0">
                          <a:solidFill>
                            <a:srgbClr val="000000"/>
                          </a:solidFill>
                          <a:cs typeface="Ali_K_Sahifa" pitchFamily="2" charset="-78"/>
                        </a:rPr>
                        <a:t>دهؤك</a:t>
                      </a:r>
                      <a:endParaRPr lang="en-US" dirty="0">
                        <a:solidFill>
                          <a:srgbClr val="000000"/>
                        </a:solidFill>
                        <a:cs typeface="Ali_K_Sahifa" pitchFamily="2" charset="-78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9674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24663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33183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21883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0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0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0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0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0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IQ" dirty="0" smtClean="0">
                          <a:solidFill>
                            <a:srgbClr val="000000"/>
                          </a:solidFill>
                          <a:cs typeface="Ali_K_Sahifa" pitchFamily="2" charset="-78"/>
                        </a:rPr>
                        <a:t>طةرميان</a:t>
                      </a:r>
                      <a:endParaRPr lang="en-US" dirty="0">
                        <a:solidFill>
                          <a:srgbClr val="000000"/>
                        </a:solidFill>
                        <a:cs typeface="Ali_K_Sahifa" pitchFamily="2" charset="-78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754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1330845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2952027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2216993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1702390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1313841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719345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558860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cs typeface="Ali_K_Alwand"/>
                        </a:rPr>
                        <a:t>377397</a:t>
                      </a:r>
                      <a:endParaRPr lang="en-US" sz="1400" b="1" dirty="0">
                        <a:solidFill>
                          <a:srgbClr val="000000"/>
                        </a:solidFill>
                        <a:cs typeface="Ali_K_Alwand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dirty="0" smtClean="0">
                          <a:solidFill>
                            <a:srgbClr val="000000"/>
                          </a:solidFill>
                          <a:cs typeface="Ali_K_Sahifa" pitchFamily="2" charset="-78"/>
                        </a:rPr>
                        <a:t>كؤى طشتى</a:t>
                      </a:r>
                      <a:endParaRPr lang="en-US" dirty="0">
                        <a:solidFill>
                          <a:srgbClr val="000000"/>
                        </a:solidFill>
                        <a:cs typeface="Ali_K_Sahifa" pitchFamily="2" charset="-78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 rot="10800000" flipV="1">
            <a:off x="8143900" y="2285992"/>
            <a:ext cx="619124" cy="3571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3A53C-0F2F-4EB3-B451-181A9B3B751D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827584" y="404664"/>
            <a:ext cx="7632848" cy="1440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i_K_Sahifa" pitchFamily="2" charset="-78"/>
              </a:rPr>
              <a:t>     </a:t>
            </a:r>
            <a:r>
              <a:rPr lang="ar-IQ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i_K_Sahifa" pitchFamily="2" charset="-78"/>
              </a:rPr>
              <a:t> </a:t>
            </a:r>
            <a:r>
              <a:rPr lang="ar-IQ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i_K_Sahifa" pitchFamily="2" charset="-78"/>
              </a:rPr>
              <a:t>جارتى طةشتيارى هةريَمى كوردستان</a:t>
            </a:r>
            <a:r>
              <a:rPr lang="ar-IQ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i_K_Sahifa" pitchFamily="2" charset="-78"/>
              </a:rPr>
              <a:t/>
            </a:r>
            <a:br>
              <a:rPr lang="ar-IQ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i_K_Sahifa" pitchFamily="2" charset="-78"/>
              </a:rPr>
            </a:br>
            <a:r>
              <a:rPr lang="en-US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i_K_Sahifa" pitchFamily="2" charset="-78"/>
              </a:rPr>
              <a:t>30/9/2014 </a:t>
            </a:r>
            <a:r>
              <a:rPr lang="ar-IQ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i_K_Sahifa" pitchFamily="2" charset="-78"/>
              </a:rPr>
              <a:t>تاوةكو</a:t>
            </a:r>
            <a:r>
              <a:rPr lang="en-US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i_K_Sahifa" pitchFamily="2" charset="-78"/>
              </a:rPr>
              <a:t>2007 </a:t>
            </a:r>
            <a:r>
              <a:rPr lang="ar-IQ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i_K_Sahifa" pitchFamily="2" charset="-78"/>
              </a:rPr>
              <a:t>لة</a:t>
            </a:r>
            <a:endParaRPr lang="en-US"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li_K_Sahif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73EFD-84A2-4506-9ADF-5AA031302338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37778031"/>
              </p:ext>
            </p:extLst>
          </p:nvPr>
        </p:nvGraphicFramePr>
        <p:xfrm>
          <a:off x="1115616" y="2132856"/>
          <a:ext cx="6832079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334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424936" cy="20608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sz="3200" dirty="0" smtClean="0">
                <a:cs typeface="Ali_K_Alwand" pitchFamily="2" charset="-78"/>
              </a:rPr>
              <a:t/>
            </a:r>
            <a:br>
              <a:rPr lang="ar-JO" sz="3200" dirty="0" smtClean="0">
                <a:cs typeface="Ali_K_Alwand" pitchFamily="2" charset="-78"/>
              </a:rPr>
            </a:br>
            <a:r>
              <a:rPr lang="ar-JO" sz="3200" dirty="0">
                <a:cs typeface="Ali_K_Alwand" pitchFamily="2" charset="-78"/>
              </a:rPr>
              <a:t/>
            </a:r>
            <a:br>
              <a:rPr lang="ar-JO" sz="3200" dirty="0">
                <a:cs typeface="Ali_K_Alwand" pitchFamily="2" charset="-78"/>
              </a:rPr>
            </a:br>
            <a:r>
              <a:rPr lang="en-US" sz="3200" dirty="0" smtClean="0">
                <a:cs typeface="Ali_K_Alwand" pitchFamily="2" charset="-78"/>
              </a:rPr>
              <a:t/>
            </a:r>
            <a:br>
              <a:rPr lang="en-US" sz="3200" dirty="0" smtClean="0">
                <a:cs typeface="Ali_K_Alwand" pitchFamily="2" charset="-78"/>
              </a:rPr>
            </a:br>
            <a:r>
              <a:rPr lang="en-US" sz="3200" dirty="0" smtClean="0">
                <a:cs typeface="Ali_K_Alwand" pitchFamily="2" charset="-78"/>
              </a:rPr>
              <a:t/>
            </a:r>
            <a:br>
              <a:rPr lang="en-US" sz="3200" dirty="0" smtClean="0">
                <a:cs typeface="Ali_K_Alwand" pitchFamily="2" charset="-78"/>
              </a:rPr>
            </a:br>
            <a:r>
              <a:rPr lang="en-US" sz="3200" dirty="0">
                <a:cs typeface="Ali_K_Alwand" pitchFamily="2" charset="-78"/>
              </a:rPr>
              <a:t/>
            </a:r>
            <a:br>
              <a:rPr lang="en-US" sz="3200" dirty="0">
                <a:cs typeface="Ali_K_Alwand" pitchFamily="2" charset="-78"/>
              </a:rPr>
            </a:br>
            <a:r>
              <a:rPr lang="ar-JO" sz="3200" dirty="0" smtClean="0">
                <a:cs typeface="Ali_K_Alwand" pitchFamily="2" charset="-78"/>
              </a:rPr>
              <a:t>ذمارةى </a:t>
            </a:r>
            <a:r>
              <a:rPr lang="ar-JO" sz="3200" dirty="0">
                <a:cs typeface="Ali_K_Alwand" pitchFamily="2" charset="-78"/>
              </a:rPr>
              <a:t>طةشتيارانى ثاريَزطاكانى هةريَمى </a:t>
            </a:r>
            <a:r>
              <a:rPr lang="ar-JO" sz="3200" dirty="0" smtClean="0">
                <a:cs typeface="Ali_K_Alwand" pitchFamily="2" charset="-78"/>
              </a:rPr>
              <a:t>كوردستان بةطويَرةى شويَن و رِةطةزةكان </a:t>
            </a:r>
            <a:r>
              <a:rPr lang="ar-JO" sz="3200" dirty="0">
                <a:cs typeface="Ali_K_Alwand" pitchFamily="2" charset="-78"/>
              </a:rPr>
              <a:t>بؤ </a:t>
            </a:r>
            <a:r>
              <a:rPr lang="ar-JO" sz="3200" dirty="0" smtClean="0">
                <a:cs typeface="Ali_K_Alwand" pitchFamily="2" charset="-78"/>
              </a:rPr>
              <a:t>نؤ </a:t>
            </a:r>
            <a:r>
              <a:rPr lang="ar-JO" sz="3200" dirty="0">
                <a:cs typeface="Ali_K_Alwand" pitchFamily="2" charset="-78"/>
              </a:rPr>
              <a:t>مانطى سالانى2013 و2014 لةطةل </a:t>
            </a:r>
            <a:r>
              <a:rPr lang="ar-JO" sz="3200" dirty="0" smtClean="0">
                <a:cs typeface="Ali_K_Alwand" pitchFamily="2" charset="-78"/>
              </a:rPr>
              <a:t>رِيَذةى </a:t>
            </a:r>
            <a:r>
              <a:rPr lang="ar-JO" sz="3200" dirty="0">
                <a:cs typeface="Ali_K_Alwand" pitchFamily="2" charset="-78"/>
              </a:rPr>
              <a:t>بةراورد كردنى</a:t>
            </a:r>
            <a:r>
              <a:rPr lang="ar-JO" sz="4000" b="0" dirty="0">
                <a:solidFill>
                  <a:srgbClr val="000000"/>
                </a:solidFill>
                <a:latin typeface="Ali_K_Alwand"/>
                <a:cs typeface="Ali_K_Alwand" pitchFamily="2" charset="-78"/>
              </a:rPr>
              <a:t/>
            </a:r>
            <a:br>
              <a:rPr lang="ar-JO" sz="4000" b="0" dirty="0">
                <a:solidFill>
                  <a:srgbClr val="000000"/>
                </a:solidFill>
                <a:latin typeface="Ali_K_Alwand"/>
                <a:cs typeface="Ali_K_Alwand" pitchFamily="2" charset="-78"/>
              </a:rPr>
            </a:br>
            <a:endParaRPr lang="en-US" sz="4000" dirty="0">
              <a:cs typeface="Ali_K_Alwand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23316301"/>
              </p:ext>
            </p:extLst>
          </p:nvPr>
        </p:nvGraphicFramePr>
        <p:xfrm>
          <a:off x="539552" y="2132858"/>
          <a:ext cx="8352928" cy="4464493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816217"/>
                <a:gridCol w="788072"/>
                <a:gridCol w="985089"/>
                <a:gridCol w="891271"/>
                <a:gridCol w="759925"/>
                <a:gridCol w="772954"/>
                <a:gridCol w="909515"/>
                <a:gridCol w="759925"/>
                <a:gridCol w="806835"/>
                <a:gridCol w="863125"/>
              </a:tblGrid>
              <a:tr h="571579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JO" sz="1400" u="none" strike="noStrike" dirty="0">
                          <a:effectLst/>
                          <a:cs typeface="Ali_K_Alwand"/>
                        </a:rPr>
                        <a:t>ناوضة</a:t>
                      </a:r>
                      <a:endParaRPr lang="ar-JO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JO" sz="1400" u="none" strike="noStrike" dirty="0">
                          <a:effectLst/>
                          <a:cs typeface="Ali_K_Alwand"/>
                        </a:rPr>
                        <a:t>ناوةوةى هةريَم</a:t>
                      </a:r>
                      <a:endParaRPr lang="ar-JO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JO" sz="1400" u="none" strike="noStrike" dirty="0">
                          <a:effectLst/>
                          <a:cs typeface="Ali_K_Alwand"/>
                        </a:rPr>
                        <a:t>رِيَذةى بةراورد ناوةوةي هةريَم</a:t>
                      </a:r>
                      <a:endParaRPr lang="ar-JO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JO" sz="1400" u="none" strike="noStrike" dirty="0">
                          <a:effectLst/>
                          <a:cs typeface="Ali_K_Alwand"/>
                        </a:rPr>
                        <a:t>دةرةوةى هةريَم</a:t>
                      </a:r>
                      <a:endParaRPr lang="ar-JO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JO" sz="1400" u="none" strike="noStrike" dirty="0">
                          <a:effectLst/>
                          <a:cs typeface="Ali_K_Alwand"/>
                        </a:rPr>
                        <a:t>رِيَذةى بةراورد دةرةوةي هةريَم</a:t>
                      </a:r>
                      <a:endParaRPr lang="ar-JO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JO" sz="1400" u="none" strike="noStrike" dirty="0">
                          <a:effectLst/>
                          <a:cs typeface="Ali_K_Alwand"/>
                        </a:rPr>
                        <a:t>بيانى</a:t>
                      </a:r>
                      <a:endParaRPr lang="ar-JO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JO" sz="1400" u="none" strike="noStrike">
                          <a:effectLst/>
                          <a:cs typeface="Ali_K_Alwand"/>
                        </a:rPr>
                        <a:t>رِيَذةى بةراوردبيانى</a:t>
                      </a:r>
                      <a:endParaRPr lang="ar-JO" sz="1400" b="0" i="0" u="none" strike="noStrike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79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JO" sz="1400" u="none" strike="noStrike" dirty="0">
                          <a:effectLst/>
                          <a:cs typeface="Ali_K_Alwand"/>
                        </a:rPr>
                        <a:t>ثاريَزطا/سالَ</a:t>
                      </a:r>
                      <a:endParaRPr lang="ar-JO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cs typeface="Ali_K_Alwand"/>
                        </a:rPr>
                        <a:t>2013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cs typeface="Ali_K_Alwand"/>
                        </a:rPr>
                        <a:t>2014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cs typeface="Ali_K_Alwand"/>
                        </a:rPr>
                        <a:t>2013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cs typeface="Ali_K_Alwand"/>
                        </a:rPr>
                        <a:t>2014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cs typeface="Ali_K_Alwand"/>
                        </a:rPr>
                        <a:t>2013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cs typeface="Ali_K_Alwand"/>
                        </a:rPr>
                        <a:t>2014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4267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JO" sz="1400" u="none" strike="noStrike" dirty="0">
                          <a:effectLst/>
                          <a:cs typeface="Ali_K_Alwand"/>
                        </a:rPr>
                        <a:t>هةوليَر</a:t>
                      </a:r>
                      <a:endParaRPr lang="ar-JO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196206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98297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  <a:cs typeface="Ali_K_Alwand"/>
                        </a:rPr>
                        <a:t>-50%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1117494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583384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  <a:cs typeface="Ali_K_Alwand"/>
                        </a:rPr>
                        <a:t>-48%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253826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120732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  <a:cs typeface="Ali_K_Alwand"/>
                        </a:rPr>
                        <a:t>-52%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267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JO" sz="1400" u="none" strike="noStrike" dirty="0">
                          <a:effectLst/>
                          <a:cs typeface="Ali_K_Alwand"/>
                        </a:rPr>
                        <a:t>سليَمانى </a:t>
                      </a:r>
                      <a:endParaRPr lang="ar-JO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49225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44502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  <a:cs typeface="Ali_K_Alwand"/>
                        </a:rPr>
                        <a:t>-10%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232016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213053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  <a:cs typeface="Ali_K_Alwand"/>
                        </a:rPr>
                        <a:t>-8%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34427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34059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  <a:cs typeface="Ali_K_Alwand"/>
                        </a:rPr>
                        <a:t>-1%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267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JO" sz="1400" u="none" strike="noStrike" dirty="0">
                          <a:effectLst/>
                          <a:cs typeface="Ali_K_Alwand"/>
                        </a:rPr>
                        <a:t>دهؤك</a:t>
                      </a:r>
                      <a:endParaRPr lang="ar-JO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75229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60932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  <a:cs typeface="Ali_K_Alwand"/>
                        </a:rPr>
                        <a:t>-19%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128997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85425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  <a:cs typeface="Ali_K_Alwand"/>
                        </a:rPr>
                        <a:t>-34%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158908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65803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  <a:cs typeface="Ali_K_Alwand"/>
                        </a:rPr>
                        <a:t>-59%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267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JO" sz="1400" u="none" strike="noStrike" dirty="0">
                          <a:effectLst/>
                          <a:cs typeface="Ali_K_Alwand"/>
                        </a:rPr>
                        <a:t>طةرميان</a:t>
                      </a:r>
                      <a:endParaRPr lang="ar-JO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21297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17248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  <a:cs typeface="Ali_K_Alwand"/>
                        </a:rPr>
                        <a:t>-19%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2761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6521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  <a:cs typeface="Ali_K_Alwand"/>
                        </a:rPr>
                        <a:t>136%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1139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894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  <a:cs typeface="Ali_K_Alwand"/>
                        </a:rPr>
                        <a:t>-22%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267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JO" sz="1400" u="none" strike="noStrike">
                          <a:effectLst/>
                          <a:cs typeface="Ali_K_Alwand"/>
                        </a:rPr>
                        <a:t>كؤي طشتى</a:t>
                      </a:r>
                      <a:endParaRPr lang="ar-JO" sz="1400" b="0" i="0" u="none" strike="noStrike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341957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220979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rgbClr val="C00000"/>
                          </a:solidFill>
                          <a:effectLst/>
                          <a:cs typeface="Ali_K_Alwand"/>
                        </a:rPr>
                        <a:t>-35%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1481268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888383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rgbClr val="C00000"/>
                          </a:solidFill>
                          <a:effectLst/>
                          <a:cs typeface="Ali_K_Alwand"/>
                        </a:rPr>
                        <a:t>-40%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448300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i_K_Alwand"/>
                          <a:cs typeface="Ali_K_Alwand"/>
                        </a:rPr>
                        <a:t>221488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rgbClr val="C00000"/>
                          </a:solidFill>
                          <a:effectLst/>
                          <a:cs typeface="Ali_K_Alwand"/>
                        </a:rPr>
                        <a:t>-51%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Ali_K_Alwand"/>
                        <a:cs typeface="Ali_K_Alwand"/>
                      </a:endParaRPr>
                    </a:p>
                  </a:txBody>
                  <a:tcPr marL="8624" marR="8624" marT="862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3A53C-0F2F-4EB3-B451-181A9B3B751D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2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3A53C-0F2F-4EB3-B451-181A9B3B751D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84756187"/>
              </p:ext>
            </p:extLst>
          </p:nvPr>
        </p:nvGraphicFramePr>
        <p:xfrm>
          <a:off x="642903" y="214289"/>
          <a:ext cx="8358252" cy="655899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97018"/>
                <a:gridCol w="597018"/>
                <a:gridCol w="597018"/>
                <a:gridCol w="597018"/>
                <a:gridCol w="597018"/>
                <a:gridCol w="597018"/>
                <a:gridCol w="597018"/>
                <a:gridCol w="597018"/>
                <a:gridCol w="597018"/>
                <a:gridCol w="597018"/>
                <a:gridCol w="597018"/>
                <a:gridCol w="597018"/>
                <a:gridCol w="597018"/>
                <a:gridCol w="597018"/>
              </a:tblGrid>
              <a:tr h="550415">
                <a:tc gridSpan="14">
                  <a:txBody>
                    <a:bodyPr/>
                    <a:lstStyle/>
                    <a:p>
                      <a:pPr algn="ctr" rtl="1" fontAlgn="ctr"/>
                      <a:r>
                        <a:rPr lang="ar-IQ" sz="22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ذمارةى طةشتياران بةطويَرةى ناوضةكانى ثاريَزطاكانى هةريَمى كوردستان </a:t>
                      </a:r>
                      <a:r>
                        <a:rPr lang="ar-IQ" sz="22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بؤ</a:t>
                      </a:r>
                      <a:r>
                        <a:rPr lang="ar-JO" sz="2200" b="0" i="0" u="none" strike="noStrike" baseline="0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 نؤ</a:t>
                      </a:r>
                      <a:r>
                        <a:rPr lang="ar-IQ" sz="2200" b="0" i="0" u="none" strike="noStrike" baseline="0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 </a:t>
                      </a:r>
                      <a:r>
                        <a:rPr lang="ar-IQ" sz="22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مانطى</a:t>
                      </a:r>
                      <a:r>
                        <a:rPr lang="ar-IQ" sz="2200" b="0" i="0" u="none" strike="noStrike" baseline="0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 </a:t>
                      </a:r>
                      <a:r>
                        <a:rPr lang="ar-IQ" sz="22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سالَي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2014</a:t>
                      </a:r>
                      <a:endParaRPr lang="ar-IQ" sz="22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285752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مانط/شويَن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ثاريَزطاى هةوليَر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ثاريَزطاي سليَمانى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ثاريَزطاي دهؤك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إدارةى طةرميان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428628"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ناوةوةي هةوليَر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شقلاوة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سؤران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ناوةوةى سليَمانى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دوكان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هةلةبجة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دةربةنديخان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ناوةوةى دهؤك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زاخؤ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سةرسةنط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ئاكريَ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كةلار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خانةقين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كانووني دووةم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113838</a:t>
                      </a:r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3325</a:t>
                      </a:r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3654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34958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2177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54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110</a:t>
                      </a:r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24765</a:t>
                      </a:r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14403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2290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1971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368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1255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28617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شبات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113842</a:t>
                      </a:r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3325</a:t>
                      </a:r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2314</a:t>
                      </a:r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36291</a:t>
                      </a:r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2247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31</a:t>
                      </a:r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98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18293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8734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1076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1187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303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3138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428628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ئازار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91439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4523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4390</a:t>
                      </a:r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42564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3404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248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89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21463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7634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1387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1132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390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3120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نيسان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91767</a:t>
                      </a:r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6153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22477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47176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2749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48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90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21084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7576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1004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1499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384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3091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مايس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91825</a:t>
                      </a:r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4363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2988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32259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3050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15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71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21845</a:t>
                      </a:r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8438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1204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608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1806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13734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428628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حوزيَران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91834</a:t>
                      </a:r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4363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954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35653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7240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88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451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15032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4647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932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492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366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3131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تةمموز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41122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4443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ar-JO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4567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10916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366</a:t>
                      </a:r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17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20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4623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1274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573</a:t>
                      </a:r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391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325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1125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ئاب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49854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2546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1756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18093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236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12</a:t>
                      </a:r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71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6305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1836</a:t>
                      </a:r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778</a:t>
                      </a:r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261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928</a:t>
                      </a:r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1604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4567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ئةيلوول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35421</a:t>
                      </a:r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4363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858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10352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303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19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41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4991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1829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523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80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1010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633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428628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تةشرينى يةكةم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تةشرينى دووةم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502102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كانوونى يةكةم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1400" b="0" i="0" u="none" strike="noStrike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502102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000" b="0" i="0" u="none" strike="noStrike" dirty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كؤي طشتى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446307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21689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33693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171341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10880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408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428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90596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40176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6277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5869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2455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li_K_Sahifa"/>
                          <a:cs typeface="Ali_K_Sahifa" pitchFamily="2" charset="-78"/>
                        </a:rPr>
                        <a:t>11237</a:t>
                      </a:r>
                      <a:endParaRPr lang="ar-IQ" sz="1400" b="0" i="0" u="none" strike="noStrike" dirty="0">
                        <a:solidFill>
                          <a:srgbClr val="000000"/>
                        </a:solidFill>
                        <a:latin typeface="Ali_K_Sahifa"/>
                        <a:cs typeface="Ali_K_Sahifa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058472" cy="14428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sz="2800" dirty="0" smtClean="0">
                <a:cs typeface="Ali_K_Alwand" pitchFamily="2" charset="-78"/>
              </a:rPr>
              <a:t>جارتى ذمارةى طةشتيارانى هاتوو بؤ  هةريَمي كوردستان بؤ نؤ مانطي سالانى2013 و 2014 لةطةل بةراورد كردنى</a:t>
            </a:r>
            <a:endParaRPr lang="en-US" sz="2800" dirty="0">
              <a:cs typeface="Ali_K_Alwand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3A53C-0F2F-4EB3-B451-181A9B3B751D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1793948"/>
              </p:ext>
            </p:extLst>
          </p:nvPr>
        </p:nvGraphicFramePr>
        <p:xfrm>
          <a:off x="838200" y="2362200"/>
          <a:ext cx="7693025" cy="372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242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l"/>
            <a:fld id="{7E3F9449-2AD7-4F04-BD0B-9660799F8CCD}" type="slidenum">
              <a:rPr lang="ar-SA" sz="2600" b="1">
                <a:solidFill>
                  <a:schemeClr val="bg1"/>
                </a:solidFill>
              </a:rPr>
              <a:pPr algn="l"/>
              <a:t>15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357158" y="533401"/>
            <a:ext cx="8501122" cy="12525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IQ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i_K_Sahifa" pitchFamily="2" charset="-78"/>
              </a:rPr>
              <a:t>ذمارةي طةشتياراني هاتوو بةثيَي ثاريَزطاكان و  رِةطةزو 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i_K_Sahifa" pitchFamily="2" charset="-78"/>
              </a:rPr>
              <a:t>2014</a:t>
            </a:r>
            <a:r>
              <a:rPr lang="ar-IQ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i_K_Sahifa" pitchFamily="2" charset="-78"/>
              </a:rPr>
              <a:t>شويَنةكان هةريَمي كوردستان بؤ</a:t>
            </a:r>
            <a:r>
              <a:rPr lang="ar-JO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i_K_Sahifa" pitchFamily="2" charset="-78"/>
              </a:rPr>
              <a:t>نؤ</a:t>
            </a:r>
            <a:r>
              <a:rPr lang="ar-IQ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i_K_Sahifa" pitchFamily="2" charset="-78"/>
              </a:rPr>
              <a:t> مانطى سالَي </a:t>
            </a:r>
          </a:p>
        </p:txBody>
      </p:sp>
      <p:sp>
        <p:nvSpPr>
          <p:cNvPr id="12293" name="Slide Number Placeholder 4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l"/>
            <a:fld id="{8EFDD736-C1DE-48CE-B681-804B12C01660}" type="slidenum">
              <a:rPr lang="ar-SA" sz="2600" b="1">
                <a:solidFill>
                  <a:schemeClr val="bg1"/>
                </a:solidFill>
              </a:rPr>
              <a:pPr algn="l"/>
              <a:t>15</a:t>
            </a:fld>
            <a:endParaRPr lang="en-US" sz="2600" b="1">
              <a:solidFill>
                <a:schemeClr val="bg1"/>
              </a:solidFill>
            </a:endParaRPr>
          </a:p>
        </p:txBody>
      </p:sp>
      <p:graphicFrame>
        <p:nvGraphicFramePr>
          <p:cNvPr id="10321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7061655"/>
              </p:ext>
            </p:extLst>
          </p:nvPr>
        </p:nvGraphicFramePr>
        <p:xfrm>
          <a:off x="285721" y="1828800"/>
          <a:ext cx="8572559" cy="4743473"/>
        </p:xfrm>
        <a:graphic>
          <a:graphicData uri="http://schemas.openxmlformats.org/drawingml/2006/table">
            <a:tbl>
              <a:tblPr/>
              <a:tblGrid>
                <a:gridCol w="1714512"/>
                <a:gridCol w="1543059"/>
                <a:gridCol w="1885963"/>
                <a:gridCol w="1650581"/>
                <a:gridCol w="1377543"/>
                <a:gridCol w="400901"/>
              </a:tblGrid>
              <a:tr h="9852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r-IQ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كوَي طشتي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r-IQ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طةشتياراني بياني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r-IQ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طةشتيارةكاني دةرةوةي هةريَم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r-IQ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طةشتيارةكاني ناو هةريَم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r-IQ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ثاريَزطاكان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r-IQ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ذ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7180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802413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120732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583384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98297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r-IQ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هةوليَر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r-IQ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  <a:cs typeface="Ali_K_Alwan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7100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291609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34059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213053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44502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r-IQ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سليَماني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r-IQ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  <a:cs typeface="Ali_K_Alwan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7240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212160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65803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85425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60932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r-IQ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دهوَك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r-IQ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  <a:cs typeface="Ali_K_Alwan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044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24663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894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6521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17248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r-IQ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طةرميان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r-IQ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  <a:cs typeface="Ali_K_Alwan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015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1330845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221488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888383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220979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r-IQ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كوَي طشتي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9C81D-655F-46C1-8AEB-3A2810C77630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82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73EFD-84A2-4506-9ADF-5AA031302338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1106440"/>
              </p:ext>
            </p:extLst>
          </p:nvPr>
        </p:nvGraphicFramePr>
        <p:xfrm>
          <a:off x="1138237" y="1814512"/>
          <a:ext cx="7250187" cy="4278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836712"/>
            <a:ext cx="7824814" cy="792088"/>
          </a:xfr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i_K_Samik" pitchFamily="2" charset="-78"/>
              </a:rPr>
              <a:t/>
            </a:r>
            <a:b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i_K_Samik" pitchFamily="2" charset="-78"/>
              </a:rPr>
            </a:b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i_K_Samik" pitchFamily="2" charset="-78"/>
              </a:rPr>
              <a:t/>
            </a:r>
            <a:b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i_K_Samik" pitchFamily="2" charset="-78"/>
              </a:rPr>
            </a:b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i_K_Samik" pitchFamily="2" charset="-78"/>
              </a:rPr>
              <a:t/>
            </a:r>
            <a:b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i_K_Samik" pitchFamily="2" charset="-78"/>
              </a:rPr>
            </a:b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i_K_Samik" pitchFamily="2" charset="-78"/>
              </a:rPr>
              <a:t/>
            </a:r>
            <a:b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i_K_Samik" pitchFamily="2" charset="-78"/>
              </a:rPr>
            </a:b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i_K_Samik" pitchFamily="2" charset="-78"/>
              </a:rPr>
              <a:t/>
            </a:r>
            <a:b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i_K_Samik" pitchFamily="2" charset="-78"/>
              </a:rPr>
            </a:b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i_K_Samik" pitchFamily="2" charset="-78"/>
              </a:rPr>
              <a:t> 2014</a:t>
            </a:r>
            <a:r>
              <a:rPr lang="ar-IQ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i_K_Samik" pitchFamily="2" charset="-78"/>
              </a:rPr>
              <a:t> بؤ سالَ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i_K_Samik" pitchFamily="2" charset="-78"/>
              </a:rPr>
              <a:t> </a:t>
            </a:r>
            <a:r>
              <a:rPr lang="ar-IQ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i_K_Samik" pitchFamily="2" charset="-78"/>
              </a:rPr>
              <a:t>جارتي</a:t>
            </a:r>
            <a:r>
              <a:rPr lang="ar-JO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i_K_Samik" pitchFamily="2" charset="-78"/>
              </a:rPr>
              <a:t> ضةماوةى</a:t>
            </a:r>
            <a:r>
              <a:rPr lang="ar-IQ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i_K_Samik" pitchFamily="2" charset="-78"/>
              </a:rPr>
              <a:t> </a:t>
            </a:r>
            <a:r>
              <a:rPr lang="ar-SA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i_K_Samik" pitchFamily="2" charset="-78"/>
              </a:rPr>
              <a:t>ذمارةي طةشتياراني هةريَمي </a:t>
            </a:r>
            <a:r>
              <a:rPr lang="ar-S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i_K_Samik" pitchFamily="2" charset="-78"/>
              </a:rPr>
              <a:t>كوردستان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3A53C-0F2F-4EB3-B451-181A9B3B751D}" type="slidenum">
              <a:rPr lang="ar-SA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66477609"/>
              </p:ext>
            </p:extLst>
          </p:nvPr>
        </p:nvGraphicFramePr>
        <p:xfrm>
          <a:off x="838200" y="2362200"/>
          <a:ext cx="7693025" cy="401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8104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l"/>
            <a:fld id="{DE8B59EB-40AD-481E-814B-90EA3085AC8E}" type="slidenum">
              <a:rPr lang="ar-SA" sz="2600" b="1">
                <a:solidFill>
                  <a:schemeClr val="bg1"/>
                </a:solidFill>
              </a:rPr>
              <a:pPr algn="l"/>
              <a:t>18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072494" cy="121444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 eaLnBrk="1" hangingPunct="1">
              <a:lnSpc>
                <a:spcPct val="100000"/>
              </a:lnSpc>
            </a:pPr>
            <a:r>
              <a:rPr lang="ar-SA" sz="3200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li_K_Sahifa" pitchFamily="2" charset="-78"/>
              </a:rPr>
              <a:t>ريَذةي بةراوورد كردني ذمارةي طةشتياراني هاتوو بؤ هةريَمي</a:t>
            </a:r>
            <a:r>
              <a:rPr lang="en-US" sz="3200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li_K_Sahifa" pitchFamily="2" charset="-78"/>
              </a:rPr>
              <a:t>  </a:t>
            </a:r>
            <a:r>
              <a:rPr lang="ar-IQ" sz="3200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li_K_Sahifa" pitchFamily="2" charset="-78"/>
              </a:rPr>
              <a:t>كوردستان بؤسالانى</a:t>
            </a:r>
            <a:r>
              <a:rPr lang="en-US" sz="3200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li_K_Sahifa" pitchFamily="2" charset="-78"/>
              </a:rPr>
              <a:t>2013 </a:t>
            </a:r>
            <a:r>
              <a:rPr lang="ar-IQ" sz="3200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li_K_Sahifa" pitchFamily="2" charset="-78"/>
              </a:rPr>
              <a:t>و</a:t>
            </a:r>
            <a:r>
              <a:rPr lang="en-US" sz="3200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li_K_Sahifa" pitchFamily="2" charset="-78"/>
              </a:rPr>
              <a:t>2014</a:t>
            </a:r>
          </a:p>
        </p:txBody>
      </p:sp>
      <p:graphicFrame>
        <p:nvGraphicFramePr>
          <p:cNvPr id="27752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7689354"/>
              </p:ext>
            </p:extLst>
          </p:nvPr>
        </p:nvGraphicFramePr>
        <p:xfrm>
          <a:off x="357157" y="1857365"/>
          <a:ext cx="8407431" cy="4462595"/>
        </p:xfrm>
        <a:graphic>
          <a:graphicData uri="http://schemas.openxmlformats.org/drawingml/2006/table">
            <a:tbl>
              <a:tblPr/>
              <a:tblGrid>
                <a:gridCol w="2647198"/>
                <a:gridCol w="2922242"/>
                <a:gridCol w="2837991"/>
              </a:tblGrid>
              <a:tr h="236400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IQ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 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ريَذةي بةراوورد كردن لة نيَوان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 2013-2014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سالاَني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 </a:t>
                      </a:r>
                      <a:r>
                        <a:rPr kumimoji="0" lang="ar-IQ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طةشتيارانى 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هاتوو</a:t>
                      </a:r>
                      <a:r>
                        <a:rPr kumimoji="0" lang="ar-IQ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بؤ </a:t>
                      </a:r>
                      <a:r>
                        <a:rPr kumimoji="0" lang="ar-J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نؤ</a:t>
                      </a:r>
                      <a:r>
                        <a:rPr kumimoji="0" lang="ar-IQ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 مانطى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بؤ </a:t>
                      </a:r>
                      <a:r>
                        <a:rPr kumimoji="0" lang="ar-J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نؤ</a:t>
                      </a:r>
                      <a:r>
                        <a:rPr kumimoji="0" lang="ar-IQ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مانطى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 </a:t>
                      </a:r>
                      <a:r>
                        <a:rPr kumimoji="0" lang="ar-IQ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 طةشتيارانى 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هاتوو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2013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9937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cs typeface="AF_Riyadh" pitchFamily="2" charset="-78"/>
                        </a:rPr>
                        <a:t>-</a:t>
                      </a:r>
                      <a:r>
                        <a:rPr lang="en-US" sz="3600" b="1" dirty="0" smtClean="0">
                          <a:solidFill>
                            <a:srgbClr val="C00000"/>
                          </a:solidFill>
                          <a:cs typeface="AF_Riyadh" pitchFamily="2" charset="-78"/>
                        </a:rPr>
                        <a:t>41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cs typeface="AF_Riyadh" pitchFamily="2" charset="-78"/>
                        </a:rPr>
                        <a:t>%</a:t>
                      </a:r>
                      <a:endParaRPr lang="en-US" sz="2800" b="1" dirty="0">
                        <a:solidFill>
                          <a:srgbClr val="C00000"/>
                        </a:solidFill>
                        <a:cs typeface="AF_Riyadh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olas" pitchFamily="49" charset="0"/>
                          <a:ea typeface="Batang" pitchFamily="18" charset="-127"/>
                          <a:cs typeface="Ali_K_Sahifa" pitchFamily="2" charset="-78"/>
                        </a:rPr>
                        <a:t>1330845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nsolas" pitchFamily="49" charset="0"/>
                          <a:ea typeface="Batang" pitchFamily="18" charset="-127"/>
                          <a:cs typeface="Ali_K_Sahifa" pitchFamily="2" charset="-78"/>
                        </a:rPr>
                        <a:t>2271525</a:t>
                      </a:r>
                    </a:p>
                    <a:p>
                      <a:pPr algn="ctr" rtl="0" fontAlgn="b"/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BADLYCHIPPED" pitchFamily="2" charset="2"/>
                        <a:ea typeface="Batang" pitchFamily="18" charset="-127"/>
                        <a:cs typeface="Ali_K_Sahifa" pitchFamily="2" charset="-78"/>
                      </a:endParaRPr>
                    </a:p>
                    <a:p>
                      <a:pPr algn="ctr" rtl="0" fontAlgn="b"/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BADLYCHIPPED" pitchFamily="2" charset="2"/>
                        <a:ea typeface="Batang" pitchFamily="18" charset="-127"/>
                        <a:cs typeface="Ali_K_Sahifa" pitchFamily="2" charset="-78"/>
                      </a:endParaRPr>
                    </a:p>
                    <a:p>
                      <a:pPr algn="ctr" rtl="0" fontAlgn="b"/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BADLYCHIPPED" pitchFamily="2" charset="2"/>
                        <a:ea typeface="Batang" pitchFamily="18" charset="-127"/>
                        <a:cs typeface="Ali_K_Sahifa" pitchFamily="2" charset="-7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05C83-A350-41A6-910C-E9015A830274}" type="slidenum">
              <a:rPr lang="ar-SA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52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62000"/>
            <a:ext cx="8320438" cy="14525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IQ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i_K_Sahifa" pitchFamily="2" charset="-78"/>
              </a:rPr>
              <a:t>رِيَذةى بةراوردكردنى طةشتيارانى هاتوو بؤ هةريَمى كوردستان بةطويَرةى ثاريَزطاكان (سالَانى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i_K_Sahifa" pitchFamily="2" charset="-78"/>
              </a:rPr>
              <a:t> 2013</a:t>
            </a:r>
            <a:r>
              <a:rPr lang="ar-IQ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i_K_Sahifa" pitchFamily="2" charset="-78"/>
              </a:rPr>
              <a:t>و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i_K_Sahifa" pitchFamily="2" charset="-78"/>
              </a:rPr>
              <a:t>2014</a:t>
            </a:r>
            <a:r>
              <a:rPr lang="ar-IQ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i_K_Sahifa" pitchFamily="2" charset="-78"/>
              </a:rPr>
              <a:t>)</a:t>
            </a:r>
            <a:endParaRPr lang="ar-IQ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6701237"/>
              </p:ext>
            </p:extLst>
          </p:nvPr>
        </p:nvGraphicFramePr>
        <p:xfrm>
          <a:off x="500031" y="2362200"/>
          <a:ext cx="8358248" cy="428151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82423"/>
                <a:gridCol w="2596701"/>
                <a:gridCol w="2029545"/>
                <a:gridCol w="2149579"/>
              </a:tblGrid>
              <a:tr h="709610">
                <a:tc>
                  <a:txBody>
                    <a:bodyPr/>
                    <a:lstStyle/>
                    <a:p>
                      <a:r>
                        <a:rPr lang="ar-IQ" dirty="0" smtClean="0">
                          <a:solidFill>
                            <a:schemeClr val="bg2"/>
                          </a:solidFill>
                          <a:cs typeface="Ali_K_Sahifa" pitchFamily="2" charset="-78"/>
                        </a:rPr>
                        <a:t>سالَ </a:t>
                      </a:r>
                    </a:p>
                    <a:p>
                      <a:pPr algn="r"/>
                      <a:r>
                        <a:rPr lang="ar-IQ" dirty="0" smtClean="0">
                          <a:solidFill>
                            <a:schemeClr val="bg2"/>
                          </a:solidFill>
                          <a:cs typeface="Ali_K_Sahifa" pitchFamily="2" charset="-78"/>
                        </a:rPr>
                        <a:t>ثاريَزطا </a:t>
                      </a:r>
                      <a:endParaRPr lang="en-US" dirty="0">
                        <a:solidFill>
                          <a:schemeClr val="bg2"/>
                        </a:solidFill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+mn-lt"/>
                          <a:cs typeface="Ali_K_Sahifa" pitchFamily="2" charset="-78"/>
                        </a:rPr>
                        <a:t>2013</a:t>
                      </a:r>
                      <a:r>
                        <a:rPr lang="ar-JO" dirty="0" smtClean="0">
                          <a:solidFill>
                            <a:schemeClr val="bg2"/>
                          </a:solidFill>
                          <a:latin typeface="+mn-lt"/>
                          <a:cs typeface="Ali_K_Sahifa" pitchFamily="2" charset="-78"/>
                        </a:rPr>
                        <a:t>نؤ مانطى</a:t>
                      </a:r>
                      <a:endParaRPr lang="en-US" dirty="0">
                        <a:solidFill>
                          <a:schemeClr val="bg2"/>
                        </a:solidFill>
                        <a:latin typeface="+mn-lt"/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+mn-lt"/>
                          <a:cs typeface="Ali_K_Sahifa" pitchFamily="2" charset="-78"/>
                        </a:rPr>
                        <a:t>2014</a:t>
                      </a:r>
                      <a:r>
                        <a:rPr lang="ar-JO" dirty="0" smtClean="0">
                          <a:solidFill>
                            <a:schemeClr val="bg2"/>
                          </a:solidFill>
                          <a:latin typeface="+mn-lt"/>
                          <a:cs typeface="Ali_K_Sahifa" pitchFamily="2" charset="-78"/>
                        </a:rPr>
                        <a:t>نؤ مانطى</a:t>
                      </a:r>
                      <a:endParaRPr lang="en-US" dirty="0">
                        <a:solidFill>
                          <a:schemeClr val="bg2"/>
                        </a:solidFill>
                        <a:latin typeface="+mn-lt"/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dirty="0" smtClean="0">
                          <a:solidFill>
                            <a:schemeClr val="bg2"/>
                          </a:solidFill>
                          <a:cs typeface="Ali_K_Sahifa" pitchFamily="2" charset="-78"/>
                        </a:rPr>
                        <a:t>رِيَذةى بةراورد</a:t>
                      </a:r>
                      <a:endParaRPr lang="en-US" dirty="0">
                        <a:solidFill>
                          <a:schemeClr val="bg2"/>
                        </a:solidFill>
                        <a:cs typeface="Ali_K_Sahifa" pitchFamily="2" charset="-78"/>
                      </a:endParaRP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ar-IQ" sz="2400" dirty="0" smtClean="0">
                          <a:cs typeface="Ali_K_Sahifa" pitchFamily="2" charset="-78"/>
                        </a:rPr>
                        <a:t>هةوليَر</a:t>
                      </a:r>
                      <a:endParaRPr lang="en-US" sz="2400" dirty="0"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  <a:cs typeface="Ali_K_Sahifa" pitchFamily="2" charset="-78"/>
                        </a:rPr>
                        <a:t>1567526</a:t>
                      </a:r>
                      <a:endParaRPr lang="en-US" sz="2800" dirty="0">
                        <a:latin typeface="+mn-lt"/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  <a:cs typeface="+mj-cs"/>
                        </a:rPr>
                        <a:t>802413</a:t>
                      </a:r>
                      <a:endParaRPr lang="en-US" sz="2800" dirty="0">
                        <a:latin typeface="+mn-lt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 smtClean="0">
                          <a:solidFill>
                            <a:srgbClr val="C00000"/>
                          </a:solidFill>
                          <a:cs typeface="Ali_K_Sahifa" pitchFamily="2" charset="-78"/>
                        </a:rPr>
                        <a:t>4</a:t>
                      </a:r>
                      <a:r>
                        <a:rPr lang="ar-IQ" sz="2800" b="1" dirty="0" smtClean="0">
                          <a:solidFill>
                            <a:srgbClr val="C00000"/>
                          </a:solidFill>
                          <a:cs typeface="Ali_K_Sahifa" pitchFamily="2" charset="-78"/>
                        </a:rPr>
                        <a:t>9</a:t>
                      </a:r>
                      <a:r>
                        <a:rPr lang="ar-JO" sz="2800" b="1" dirty="0" smtClean="0">
                          <a:solidFill>
                            <a:srgbClr val="C00000"/>
                          </a:solidFill>
                          <a:cs typeface="Ali_K_Sahifa" pitchFamily="2" charset="-78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cs typeface="Ali_K_Sahifa" pitchFamily="2" charset="-78"/>
                        </a:rPr>
                        <a:t>%</a:t>
                      </a:r>
                      <a:endParaRPr lang="en-US" sz="2800" b="1" dirty="0">
                        <a:solidFill>
                          <a:srgbClr val="C00000"/>
                        </a:solidFill>
                        <a:cs typeface="Ali_K_Sahifa" pitchFamily="2" charset="-78"/>
                      </a:endParaRPr>
                    </a:p>
                  </a:txBody>
                  <a:tcPr/>
                </a:tc>
              </a:tr>
              <a:tr h="610801">
                <a:tc>
                  <a:txBody>
                    <a:bodyPr/>
                    <a:lstStyle/>
                    <a:p>
                      <a:pPr algn="ctr"/>
                      <a:r>
                        <a:rPr lang="ar-IQ" sz="2400" dirty="0" smtClean="0">
                          <a:cs typeface="Ali_K_Sahifa" pitchFamily="2" charset="-78"/>
                        </a:rPr>
                        <a:t>سليَمانى</a:t>
                      </a:r>
                      <a:endParaRPr lang="en-US" sz="2400" dirty="0"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li_K_Sahifa" pitchFamily="2" charset="-78"/>
                        </a:rPr>
                        <a:t>315668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cs typeface="Ali_K_Sahifa" pitchFamily="2" charset="-78"/>
                        </a:rPr>
                        <a:t>291609</a:t>
                      </a:r>
                      <a:endParaRPr lang="en-US" sz="2800" dirty="0"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li_K_Sahifa" pitchFamily="2" charset="-78"/>
                        </a:rPr>
                        <a:t>8-</a:t>
                      </a:r>
                      <a:r>
                        <a:rPr lang="en-US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li_K_Sahifa" pitchFamily="2" charset="-78"/>
                        </a:rPr>
                        <a:t>%</a:t>
                      </a:r>
                    </a:p>
                  </a:txBody>
                  <a:tcPr/>
                </a:tc>
              </a:tr>
              <a:tr h="746521">
                <a:tc>
                  <a:txBody>
                    <a:bodyPr/>
                    <a:lstStyle/>
                    <a:p>
                      <a:pPr algn="ctr"/>
                      <a:r>
                        <a:rPr lang="ar-IQ" sz="2400" dirty="0" smtClean="0">
                          <a:cs typeface="Ali_K_Sahifa" pitchFamily="2" charset="-78"/>
                        </a:rPr>
                        <a:t>دهؤك</a:t>
                      </a:r>
                      <a:endParaRPr lang="en-US" sz="2400" dirty="0"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cs typeface="Ali_K_Sahifa" pitchFamily="2" charset="-78"/>
                        </a:rPr>
                        <a:t>363134</a:t>
                      </a:r>
                      <a:endParaRPr lang="en-US" sz="2800" dirty="0"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cs typeface="Ali_K_Sahifa" pitchFamily="2" charset="-78"/>
                        </a:rPr>
                        <a:t>212160</a:t>
                      </a:r>
                      <a:endParaRPr lang="en-US" sz="2800" dirty="0"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cs typeface="Ali_K_Sahifa" pitchFamily="2" charset="-78"/>
                        </a:rPr>
                        <a:t>-</a:t>
                      </a:r>
                      <a:r>
                        <a:rPr lang="ar-IQ" sz="2800" b="1" dirty="0" smtClean="0">
                          <a:solidFill>
                            <a:srgbClr val="C00000"/>
                          </a:solidFill>
                          <a:cs typeface="Ali_K_Sahifa" pitchFamily="2" charset="-78"/>
                        </a:rPr>
                        <a:t>41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cs typeface="Ali_K_Sahifa" pitchFamily="2" charset="-78"/>
                        </a:rPr>
                        <a:t>%</a:t>
                      </a:r>
                      <a:endParaRPr lang="en-US" sz="2800" b="1" dirty="0">
                        <a:solidFill>
                          <a:srgbClr val="C00000"/>
                        </a:solidFill>
                        <a:cs typeface="Ali_K_Sahifa" pitchFamily="2" charset="-78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ar-IQ" sz="2400" dirty="0" smtClean="0">
                          <a:cs typeface="Ali_K_Sahifa" pitchFamily="2" charset="-78"/>
                        </a:rPr>
                        <a:t>طةرميان</a:t>
                      </a:r>
                      <a:endParaRPr lang="en-US" sz="2400" dirty="0"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cs typeface="Ali_K_Sahifa" pitchFamily="2" charset="-78"/>
                        </a:rPr>
                        <a:t>25197</a:t>
                      </a:r>
                      <a:endParaRPr lang="en-US" sz="2800" dirty="0"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cs typeface="Ali_K_Sahifa" pitchFamily="2" charset="-78"/>
                        </a:rPr>
                        <a:t>24663</a:t>
                      </a:r>
                      <a:endParaRPr lang="en-US" sz="2800" dirty="0"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IQ" sz="3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li_K_Sahifa" pitchFamily="2" charset="-78"/>
                        </a:rPr>
                        <a:t>2</a:t>
                      </a:r>
                      <a:r>
                        <a:rPr lang="ar-IQ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li_K_Sahifa" pitchFamily="2" charset="-78"/>
                        </a:rPr>
                        <a:t>-</a:t>
                      </a:r>
                      <a:r>
                        <a:rPr lang="en-US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li_K_Sahifa" pitchFamily="2" charset="-78"/>
                        </a:rPr>
                        <a:t>%</a:t>
                      </a:r>
                      <a:endParaRPr lang="en-US" sz="2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li_K_Sahifa" pitchFamily="2" charset="-78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ar-IQ" sz="2400" dirty="0" smtClean="0">
                          <a:cs typeface="Ali_K_Sahifa" pitchFamily="2" charset="-78"/>
                        </a:rPr>
                        <a:t>كؤى طشتى</a:t>
                      </a:r>
                      <a:endParaRPr lang="en-US" sz="2400" dirty="0"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cs typeface="Ali_K_Sahifa" pitchFamily="2" charset="-78"/>
                        </a:rPr>
                        <a:t>2271525</a:t>
                      </a:r>
                      <a:endParaRPr lang="en-US" sz="2800" dirty="0"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cs typeface="Ali_K_Sahifa" pitchFamily="2" charset="-78"/>
                        </a:rPr>
                        <a:t>1330845</a:t>
                      </a:r>
                      <a:endParaRPr lang="en-US" sz="2800" dirty="0"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cs typeface="Ali_K_Sahifa" pitchFamily="2" charset="-78"/>
                        </a:rPr>
                        <a:t>-41%</a:t>
                      </a:r>
                      <a:endParaRPr lang="en-US" sz="2800" b="1" dirty="0">
                        <a:solidFill>
                          <a:srgbClr val="C00000"/>
                        </a:solidFill>
                        <a:cs typeface="Ali_K_Sahifa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3A53C-0F2F-4EB3-B451-181A9B3B751D}" type="slidenum">
              <a:rPr lang="ar-SA" smtClean="0"/>
              <a:pPr>
                <a:defRPr/>
              </a:pPr>
              <a:t>19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 rot="10800000" flipV="1">
            <a:off x="7500958" y="2428868"/>
            <a:ext cx="1071570" cy="5000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858280" cy="121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IQ" b="0" dirty="0" smtClean="0">
                <a:cs typeface="Ali_K_Samik" pitchFamily="2" charset="-78"/>
              </a:rPr>
              <a:t> </a:t>
            </a:r>
            <a:r>
              <a:rPr lang="ar-SA" b="0" dirty="0" smtClean="0">
                <a:cs typeface="Ali_K_Samik" pitchFamily="2" charset="-78"/>
              </a:rPr>
              <a:t>ئاماري بنكة طةشتةوةريةكاني هةريَمي كوردستان</a:t>
            </a:r>
            <a:r>
              <a:rPr lang="ar-IQ" b="0" dirty="0" smtClean="0">
                <a:cs typeface="Ali_K_Samik" pitchFamily="2" charset="-78"/>
              </a:rPr>
              <a:t> بؤ سالى </a:t>
            </a:r>
            <a:r>
              <a:rPr lang="en-US" b="0" dirty="0" smtClean="0">
                <a:cs typeface="Ali_K_Samik" pitchFamily="2" charset="-78"/>
              </a:rPr>
              <a:t>2007</a:t>
            </a:r>
            <a:r>
              <a:rPr lang="ar-IQ" b="0" dirty="0" smtClean="0">
                <a:cs typeface="Ali_K_Samik" pitchFamily="2" charset="-78"/>
              </a:rPr>
              <a:t> تاوةكو </a:t>
            </a:r>
            <a:r>
              <a:rPr lang="en-US" b="0" dirty="0" smtClean="0">
                <a:cs typeface="Ali_K_Samik" pitchFamily="2" charset="-78"/>
              </a:rPr>
              <a:t>30/9/2014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6993261"/>
              </p:ext>
            </p:extLst>
          </p:nvPr>
        </p:nvGraphicFramePr>
        <p:xfrm>
          <a:off x="1" y="1981200"/>
          <a:ext cx="8915397" cy="45720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285851"/>
                <a:gridCol w="1063943"/>
                <a:gridCol w="1046914"/>
                <a:gridCol w="1075069"/>
                <a:gridCol w="860056"/>
                <a:gridCol w="931727"/>
                <a:gridCol w="860056"/>
                <a:gridCol w="867544"/>
                <a:gridCol w="924237"/>
              </a:tblGrid>
              <a:tr h="805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30/9/2014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2012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2011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2010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2009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2008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2007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cs typeface="Ali_K_Sahifa" pitchFamily="2" charset="-78"/>
                        </a:rPr>
                        <a:t>بنكة طةشت</a:t>
                      </a:r>
                      <a:r>
                        <a:rPr kumimoji="0" lang="ar-IQ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cs typeface="Ali_K_Sahifa" pitchFamily="2" charset="-78"/>
                        </a:rPr>
                        <a:t>يارى</a:t>
                      </a: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740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368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314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259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هوتيَل </a:t>
                      </a: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Times New Roman" pitchFamily="18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</a:tr>
              <a:tr h="740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241</a:t>
                      </a: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206</a:t>
                      </a: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168</a:t>
                      </a: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موتيَل</a:t>
                      </a: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Times New Roman" pitchFamily="18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</a:tr>
              <a:tr h="740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طوندي طةشتياري</a:t>
                      </a: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Times New Roman" pitchFamily="18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</a:tr>
              <a:tr h="740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42971</a:t>
                      </a: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34954</a:t>
                      </a: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31634</a:t>
                      </a: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26811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22533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13480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11363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10451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ذ.</a:t>
                      </a:r>
                      <a:r>
                        <a:rPr kumimoji="0" lang="ar-S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 قةرويَلة</a:t>
                      </a: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Times New Roman" pitchFamily="18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</a:tr>
              <a:tr h="805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665</a:t>
                      </a: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565</a:t>
                      </a: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482</a:t>
                      </a: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ريَستورانت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  </a:t>
                      </a:r>
                      <a:r>
                        <a:rPr kumimoji="0" lang="fa-I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وكافتريا</a:t>
                      </a: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Times New Roman" pitchFamily="18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3A53C-0F2F-4EB3-B451-181A9B3B751D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l"/>
            <a:fld id="{E183CFB5-3774-4C72-BED6-BF575EBF99F7}" type="slidenum">
              <a:rPr lang="ar-SA" sz="2600" b="1">
                <a:solidFill>
                  <a:schemeClr val="bg1"/>
                </a:solidFill>
              </a:rPr>
              <a:pPr algn="l"/>
              <a:t>20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762000" y="428604"/>
            <a:ext cx="7848600" cy="120493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IQ" sz="3200" b="0" dirty="0" smtClean="0">
                <a:solidFill>
                  <a:srgbClr val="00B0F0"/>
                </a:solidFill>
                <a:cs typeface="Ali_K_Samik" pitchFamily="2" charset="-78"/>
              </a:rPr>
              <a:t>ريَذةى بةراورد كردنى ذمارةى طةشتيارانى هاتوو بؤ هةريَمى كوردستان لةسالانى  </a:t>
            </a:r>
            <a:r>
              <a:rPr lang="en-US" sz="3200" b="0" dirty="0" smtClean="0">
                <a:solidFill>
                  <a:srgbClr val="00B0F0"/>
                </a:solidFill>
                <a:cs typeface="Ali_K_Samik" pitchFamily="2" charset="-78"/>
              </a:rPr>
              <a:t>2007</a:t>
            </a:r>
            <a:r>
              <a:rPr lang="ar-IQ" sz="3200" b="0" dirty="0" smtClean="0">
                <a:solidFill>
                  <a:srgbClr val="00B0F0"/>
                </a:solidFill>
                <a:cs typeface="Ali_K_Samik" pitchFamily="2" charset="-78"/>
              </a:rPr>
              <a:t> تاوةكو</a:t>
            </a:r>
            <a:r>
              <a:rPr lang="en-US" sz="3200" b="0" dirty="0" smtClean="0">
                <a:solidFill>
                  <a:srgbClr val="00B0F0"/>
                </a:solidFill>
                <a:cs typeface="Ali_K_Samik" pitchFamily="2" charset="-78"/>
              </a:rPr>
              <a:t>30/9/2014</a:t>
            </a:r>
            <a:endParaRPr lang="ar-IQ" sz="3200" b="0" dirty="0" smtClean="0">
              <a:solidFill>
                <a:srgbClr val="00B0F0"/>
              </a:solidFill>
              <a:cs typeface="Ali_K_Samik" pitchFamily="2" charset="-78"/>
            </a:endParaRPr>
          </a:p>
        </p:txBody>
      </p:sp>
      <p:graphicFrame>
        <p:nvGraphicFramePr>
          <p:cNvPr id="8234" name="Group 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19636165"/>
              </p:ext>
            </p:extLst>
          </p:nvPr>
        </p:nvGraphicFramePr>
        <p:xfrm>
          <a:off x="838200" y="1762356"/>
          <a:ext cx="7694613" cy="4647483"/>
        </p:xfrm>
        <a:graphic>
          <a:graphicData uri="http://schemas.openxmlformats.org/drawingml/2006/table">
            <a:tbl>
              <a:tblPr/>
              <a:tblGrid>
                <a:gridCol w="2563813"/>
                <a:gridCol w="2566987"/>
                <a:gridCol w="2563813"/>
              </a:tblGrid>
              <a:tr h="733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ريَذةي زياد بوون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ذمارةي طةشتي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ا</a:t>
                      </a:r>
                      <a:r>
                        <a:rPr kumimoji="0" lang="ar-IQ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راني هةريَمي كوردستان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سالَ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</a:tr>
              <a:tr h="365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IQ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377397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489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48</a:t>
                      </a:r>
                      <a:r>
                        <a:rPr kumimoji="0" lang="ar-IQ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558860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489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  <a:r>
                        <a:rPr kumimoji="0" lang="ar-IQ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791345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419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66</a:t>
                      </a:r>
                      <a:r>
                        <a:rPr kumimoji="0" lang="ar-IQ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1313841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45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r>
                        <a:rPr kumimoji="0" lang="ar-IQ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IQ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1702390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458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r>
                        <a:rPr kumimoji="0" lang="ar-IQ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IQ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2216993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504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33%</a:t>
                      </a:r>
                      <a:endParaRPr kumimoji="0" lang="ar-IQ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2952027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3552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IQ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1330845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/2014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</a:tbl>
          </a:graphicData>
        </a:graphic>
      </p:graphicFrame>
      <p:sp>
        <p:nvSpPr>
          <p:cNvPr id="11303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l"/>
            <a:fld id="{97A82C7B-2E09-42DF-9695-2FBFE939FB7E}" type="slidenum">
              <a:rPr lang="ar-SA" sz="2600" b="1">
                <a:solidFill>
                  <a:schemeClr val="bg1"/>
                </a:solidFill>
              </a:rPr>
              <a:pPr algn="l"/>
              <a:t>20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3A53C-0F2F-4EB3-B451-181A9B3B751D}" type="slidenum">
              <a:rPr lang="ar-SA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97936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r">
              <a:buNone/>
            </a:pPr>
            <a:r>
              <a:rPr lang="ar-JO" dirty="0" smtClean="0">
                <a:solidFill>
                  <a:srgbClr val="000000"/>
                </a:solidFill>
                <a:cs typeface="Ali_K_Alwand" pitchFamily="2" charset="-78"/>
              </a:rPr>
              <a:t>دةستةى طشتى طةشت و طوزار:</a:t>
            </a:r>
          </a:p>
          <a:p>
            <a:pPr marL="0" indent="0" algn="r">
              <a:buNone/>
            </a:pPr>
            <a:r>
              <a:rPr lang="ar-JO" dirty="0" smtClean="0">
                <a:solidFill>
                  <a:srgbClr val="000000"/>
                </a:solidFill>
                <a:cs typeface="Ali_K_Alwand" pitchFamily="2" charset="-78"/>
              </a:rPr>
              <a:t>بةريَوةبةرايةتى ثلان دانان وبةدواداضوون:</a:t>
            </a:r>
          </a:p>
          <a:p>
            <a:pPr marL="0" indent="0" algn="r">
              <a:buNone/>
            </a:pPr>
            <a:r>
              <a:rPr lang="ar-JO" dirty="0" smtClean="0">
                <a:solidFill>
                  <a:srgbClr val="000000"/>
                </a:solidFill>
                <a:cs typeface="Ali_K_Alwand" pitchFamily="2" charset="-78"/>
              </a:rPr>
              <a:t>بةشي ئامار:</a:t>
            </a:r>
          </a:p>
          <a:p>
            <a:pPr marL="0" indent="0" algn="r">
              <a:buNone/>
            </a:pPr>
            <a:r>
              <a:rPr lang="ar-JO" sz="1600" dirty="0" smtClean="0">
                <a:solidFill>
                  <a:srgbClr val="000000"/>
                </a:solidFill>
                <a:cs typeface="Ali_K_Alwand" pitchFamily="2" charset="-78"/>
              </a:rPr>
              <a:t>درووست كردنى ثةخشنامةى ئامارى طةشتيارى هةريَمى كوردستان تاوةكو  كؤتايي مانطى </a:t>
            </a:r>
            <a:r>
              <a:rPr lang="ar-IQ" sz="1600" dirty="0" smtClean="0">
                <a:solidFill>
                  <a:srgbClr val="000000"/>
                </a:solidFill>
                <a:cs typeface="Ali_K_Alwand" pitchFamily="2" charset="-78"/>
              </a:rPr>
              <a:t>ئةيلوولي</a:t>
            </a:r>
            <a:r>
              <a:rPr lang="ar-JO" sz="1600" dirty="0" smtClean="0">
                <a:solidFill>
                  <a:srgbClr val="000000"/>
                </a:solidFill>
                <a:cs typeface="Ali_K_Alwand" pitchFamily="2" charset="-78"/>
              </a:rPr>
              <a:t> سالَي2014.</a:t>
            </a:r>
          </a:p>
          <a:p>
            <a:pPr marL="0" indent="0" algn="r">
              <a:buNone/>
            </a:pPr>
            <a:r>
              <a:rPr lang="ar-JO" sz="1600" dirty="0" smtClean="0">
                <a:solidFill>
                  <a:srgbClr val="000000"/>
                </a:solidFill>
                <a:cs typeface="Ali_K_Alwand" pitchFamily="2" charset="-78"/>
              </a:rPr>
              <a:t>بةشي ئامارى دةستةى طشتي طةشت و طوزار هةلَدةستى بة وةرطرتنى طشت داتاو زانياري ئامارى طةشتيارى  بنكة طةشتياريةكان بةهةماهةنطي طشت بةريَوةبةرايةتيةكانى طةشت و طوزارى ثاريَزطاكاني هةريَمى كوردستان.              </a:t>
            </a:r>
            <a:endParaRPr lang="ar-IQ" sz="1600" dirty="0" smtClean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r>
              <a:rPr lang="ar-JO" sz="1600" dirty="0" smtClean="0">
                <a:solidFill>
                  <a:srgbClr val="000000"/>
                </a:solidFill>
                <a:cs typeface="Ali_K_Alwand" pitchFamily="2" charset="-78"/>
              </a:rPr>
              <a:t>                           بةثيَي ناوضةكان و شويَنةكان وةرطرتنى ذمارةى طةشتياران دةكريَتة سيَ ثؤل:</a:t>
            </a:r>
          </a:p>
          <a:p>
            <a:pPr marL="0" indent="0" algn="r">
              <a:buNone/>
            </a:pPr>
            <a:r>
              <a:rPr lang="ar-JO" sz="1600" dirty="0" smtClean="0">
                <a:solidFill>
                  <a:srgbClr val="000000"/>
                </a:solidFill>
                <a:cs typeface="Ali_K_Alwand" pitchFamily="2" charset="-78"/>
              </a:rPr>
              <a:t>1-طةشتياراني ناوةوةى هةريَم:ئةم طةشتيارانة دةطريَتةوة كة لةو ثاريَزطايانةو ئةو شويَن و ناوضةنةى كة سةر بةهةريَمي كوردستانن كة بؤ مةبةستى طةشت كردن بؤ ناوضةكانى ترى هةريَمي كوردستان ديَن.</a:t>
            </a:r>
          </a:p>
          <a:p>
            <a:pPr marL="0" indent="0" algn="r">
              <a:buNone/>
            </a:pPr>
            <a:r>
              <a:rPr lang="ar-JO" sz="1600" dirty="0" smtClean="0">
                <a:solidFill>
                  <a:srgbClr val="000000"/>
                </a:solidFill>
                <a:cs typeface="Ali_K_Alwand" pitchFamily="2" charset="-78"/>
              </a:rPr>
              <a:t>2-طةشتيارانى دةرةوةى هةريَم(باشووري عيَراق): ئةو طةشتيارانى لةباشوورى عيَراقةوة رِوو  لةو ثاريَزطايانةو ئةو شويَن و ناوضانةى سةر بةهةريَمى كوردستانن.</a:t>
            </a:r>
          </a:p>
          <a:p>
            <a:pPr marL="0" indent="0" algn="r">
              <a:buNone/>
            </a:pPr>
            <a:r>
              <a:rPr lang="ar-JO" sz="1600" dirty="0" smtClean="0">
                <a:solidFill>
                  <a:srgbClr val="000000"/>
                </a:solidFill>
                <a:cs typeface="Ali_K_Alwand" pitchFamily="2" charset="-78"/>
              </a:rPr>
              <a:t>3-طةشتيارانى دةرةوةى عيَراق(بيانى)ئةو </a:t>
            </a:r>
            <a:r>
              <a:rPr lang="ar-JO" sz="1600" dirty="0">
                <a:solidFill>
                  <a:srgbClr val="000000"/>
                </a:solidFill>
                <a:cs typeface="Ali_K_Alwand" pitchFamily="2" charset="-78"/>
              </a:rPr>
              <a:t>طةشتيارانى </a:t>
            </a:r>
            <a:r>
              <a:rPr lang="ar-JO" sz="1600" dirty="0" smtClean="0">
                <a:solidFill>
                  <a:srgbClr val="000000"/>
                </a:solidFill>
                <a:cs typeface="Ali_K_Alwand" pitchFamily="2" charset="-78"/>
              </a:rPr>
              <a:t>لةدةرةوةى  </a:t>
            </a:r>
            <a:r>
              <a:rPr lang="ar-JO" sz="1600" dirty="0">
                <a:solidFill>
                  <a:srgbClr val="000000"/>
                </a:solidFill>
                <a:cs typeface="Ali_K_Alwand" pitchFamily="2" charset="-78"/>
              </a:rPr>
              <a:t>عيَراقةوة رِوو  لةو ثاريَزطايانةو ئةو شويَن و ناوضانةى </a:t>
            </a:r>
            <a:r>
              <a:rPr lang="ar-JO" sz="1600" dirty="0" smtClean="0">
                <a:solidFill>
                  <a:srgbClr val="000000"/>
                </a:solidFill>
                <a:cs typeface="Ali_K_Alwand" pitchFamily="2" charset="-78"/>
              </a:rPr>
              <a:t>سةر بةهةريَمى كوردستانن.</a:t>
            </a:r>
          </a:p>
          <a:p>
            <a:pPr marL="0" indent="0" algn="r">
              <a:buNone/>
            </a:pPr>
            <a:r>
              <a:rPr lang="ar-JO" sz="1600" dirty="0">
                <a:solidFill>
                  <a:srgbClr val="000000"/>
                </a:solidFill>
                <a:cs typeface="Ali_K_Alwand" pitchFamily="2" charset="-78"/>
              </a:rPr>
              <a:t>ئةوطةشتيارانةى لة بنكة طةشتيارييةكان  </a:t>
            </a:r>
            <a:r>
              <a:rPr lang="ar-JO" sz="1600" dirty="0" smtClean="0">
                <a:solidFill>
                  <a:srgbClr val="000000"/>
                </a:solidFill>
                <a:cs typeface="Ali_K_Alwand" pitchFamily="2" charset="-78"/>
              </a:rPr>
              <a:t>وةردةطرين ئةمة بةطةشتيار ئةذمار دةكريَ.</a:t>
            </a:r>
          </a:p>
          <a:p>
            <a:pPr marL="0" indent="0" algn="r">
              <a:buNone/>
            </a:pPr>
            <a:r>
              <a:rPr lang="ar-JO" sz="1600" dirty="0" smtClean="0">
                <a:solidFill>
                  <a:srgbClr val="000000"/>
                </a:solidFill>
                <a:cs typeface="Ali_K_Alwand" pitchFamily="2" charset="-78"/>
              </a:rPr>
              <a:t>وةرطرتنى ئةو داتاو زانياريانة ئامارى طةشتيارى بةشيَوةى مانطانة لةبنكة طةشتياريةكان(هؤتيَل مؤتيَل و طوندي طةشتيارى )ى و  </a:t>
            </a:r>
          </a:p>
          <a:p>
            <a:pPr marL="0" indent="0" algn="r">
              <a:buNone/>
            </a:pPr>
            <a:r>
              <a:rPr lang="ar-JO" sz="1600" dirty="0" smtClean="0">
                <a:solidFill>
                  <a:srgbClr val="000000"/>
                </a:solidFill>
                <a:cs typeface="Ali_K_Alwand" pitchFamily="2" charset="-78"/>
              </a:rPr>
              <a:t>ذمارةى طةشتيارانى ثاريَزطاكانى هةريَمى كوردستان كؤدةكريَتةوة و وة بةراورد كردن و دةرهيَنانى رِيَذةى سةدي(%),ثاشان برِياردان.</a:t>
            </a:r>
          </a:p>
          <a:p>
            <a:pPr marL="0" indent="0" algn="r">
              <a:buNone/>
            </a:pPr>
            <a:endParaRPr lang="ar-JO" sz="1600" dirty="0" smtClean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ar-JO" sz="1600" dirty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ar-JO" sz="1600" dirty="0" smtClean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ar-JO" sz="1600" dirty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ar-JO" sz="1600" dirty="0" smtClean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ar-JO" sz="1600" dirty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ar-JO" sz="1600" dirty="0" smtClean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ar-JO" sz="1600" dirty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ar-JO" sz="1600" dirty="0" smtClean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ar-JO" sz="1600" dirty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ar-JO" sz="1600" dirty="0" smtClean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ar-JO" sz="1600" dirty="0" smtClean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ar-JO" sz="1600" dirty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ar-JO" sz="1600" dirty="0" smtClean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ar-JO" sz="1600" dirty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ar-JO" sz="1600" dirty="0" smtClean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ar-JO" sz="1600" dirty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ar-JO" sz="1600" dirty="0" smtClean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ar-JO" sz="1600" dirty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ar-JO" sz="1600" dirty="0" smtClean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ar-JO" sz="1600" dirty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ar-JO" sz="1600" dirty="0" smtClean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ar-JO" sz="1600" dirty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ar-JO" sz="1600" dirty="0" smtClean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ar-JO" sz="1600" dirty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ar-JO" sz="1600" dirty="0" smtClean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ar-JO" sz="1600" dirty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ar-JO" sz="1600" dirty="0" smtClean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r>
              <a:rPr lang="ar-JO" sz="1600" dirty="0" smtClean="0">
                <a:solidFill>
                  <a:srgbClr val="000000"/>
                </a:solidFill>
                <a:cs typeface="Ali_K_Alwand" pitchFamily="2" charset="-78"/>
              </a:rPr>
              <a:t> </a:t>
            </a:r>
            <a:endParaRPr lang="ar-JO" sz="1600" dirty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ar-JO" sz="1600" dirty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r>
              <a:rPr lang="ar-JO" sz="1600" dirty="0" smtClean="0">
                <a:solidFill>
                  <a:srgbClr val="000000"/>
                </a:solidFill>
                <a:cs typeface="Ali_K_Alwand" pitchFamily="2" charset="-78"/>
              </a:rPr>
              <a:t> </a:t>
            </a:r>
          </a:p>
          <a:p>
            <a:pPr marL="0" indent="0" algn="r">
              <a:buNone/>
            </a:pPr>
            <a:endParaRPr lang="ar-JO" sz="1600" dirty="0">
              <a:solidFill>
                <a:srgbClr val="000000"/>
              </a:solidFill>
              <a:cs typeface="Ali_K_Alwand" pitchFamily="2" charset="-78"/>
            </a:endParaRPr>
          </a:p>
          <a:p>
            <a:pPr marL="0" indent="0" algn="r">
              <a:buNone/>
            </a:pPr>
            <a:endParaRPr lang="en-US" dirty="0">
              <a:solidFill>
                <a:srgbClr val="000000"/>
              </a:solidFill>
              <a:cs typeface="Ali_K_Alwand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51507-6140-4A6B-B387-17D34685A42B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7851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7606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r">
              <a:buNone/>
            </a:pPr>
            <a:r>
              <a:rPr lang="ar-JO" sz="1600" dirty="0" smtClean="0">
                <a:solidFill>
                  <a:srgbClr val="000000"/>
                </a:solidFill>
                <a:cs typeface="Ali_K_Alwand"/>
              </a:rPr>
              <a:t>كؤكردنةوةى </a:t>
            </a:r>
            <a:r>
              <a:rPr lang="ar-JO" sz="1600" dirty="0">
                <a:solidFill>
                  <a:srgbClr val="000000"/>
                </a:solidFill>
                <a:cs typeface="Ali_K_Alwand"/>
              </a:rPr>
              <a:t>ئةو داتاو زانياريانة ئامارى طةشتيارى بةشيَوةى مانطانة لةبنكة طةشتياريةكان(هؤتيَل مؤتيَل و طوندي طةشتيارى )ى </a:t>
            </a:r>
            <a:r>
              <a:rPr lang="ar-JO" sz="1600" dirty="0" smtClean="0">
                <a:solidFill>
                  <a:srgbClr val="000000"/>
                </a:solidFill>
                <a:cs typeface="Ali_K_Alwand"/>
              </a:rPr>
              <a:t>و</a:t>
            </a:r>
            <a:r>
              <a:rPr lang="ar-JO" sz="1600" dirty="0">
                <a:solidFill>
                  <a:srgbClr val="000000"/>
                </a:solidFill>
                <a:cs typeface="Ali_K_Alwand"/>
              </a:rPr>
              <a:t> ذمارةى</a:t>
            </a:r>
            <a:r>
              <a:rPr lang="ar-JO" sz="1600" dirty="0" smtClean="0">
                <a:solidFill>
                  <a:srgbClr val="000000"/>
                </a:solidFill>
                <a:cs typeface="Ali_K_Alwand"/>
              </a:rPr>
              <a:t>  </a:t>
            </a:r>
            <a:endParaRPr lang="ar-JO" sz="1600" dirty="0">
              <a:solidFill>
                <a:srgbClr val="000000"/>
              </a:solidFill>
              <a:cs typeface="Ali_K_Alwand"/>
            </a:endParaRPr>
          </a:p>
          <a:p>
            <a:pPr marL="0" indent="0" algn="r">
              <a:buNone/>
            </a:pPr>
            <a:r>
              <a:rPr lang="ar-JO" sz="1600" dirty="0" smtClean="0">
                <a:solidFill>
                  <a:srgbClr val="000000"/>
                </a:solidFill>
                <a:cs typeface="Ali_K_Alwand"/>
              </a:rPr>
              <a:t>طةشتيارانى </a:t>
            </a:r>
            <a:r>
              <a:rPr lang="ar-JO" sz="1600" dirty="0">
                <a:solidFill>
                  <a:srgbClr val="000000"/>
                </a:solidFill>
                <a:cs typeface="Ali_K_Alwand"/>
              </a:rPr>
              <a:t>ثاريَزطاكانى هةريَمى كوردستان كؤدةكريَتةوة و بةراورد كردن و دةرهيَنانى رِيَذةى سةدي(%),ثاشان برِياردان</a:t>
            </a:r>
            <a:r>
              <a:rPr lang="ar-JO" sz="1600" dirty="0" smtClean="0">
                <a:solidFill>
                  <a:srgbClr val="000000"/>
                </a:solidFill>
                <a:cs typeface="Ali_K_Alwand"/>
              </a:rPr>
              <a:t>.</a:t>
            </a:r>
          </a:p>
          <a:p>
            <a:pPr marL="0" indent="0" algn="r">
              <a:buNone/>
            </a:pPr>
            <a:r>
              <a:rPr lang="ar-JO" sz="1600" dirty="0" smtClean="0">
                <a:solidFill>
                  <a:srgbClr val="000000"/>
                </a:solidFill>
                <a:cs typeface="Ali_K_Alwand"/>
              </a:rPr>
              <a:t>وةكو </a:t>
            </a:r>
            <a:r>
              <a:rPr lang="ar-JO" sz="1600" dirty="0">
                <a:solidFill>
                  <a:srgbClr val="000000"/>
                </a:solidFill>
                <a:cs typeface="Ali_K_Alwand"/>
              </a:rPr>
              <a:t>:</a:t>
            </a:r>
          </a:p>
          <a:p>
            <a:pPr marL="400050" lvl="1" indent="0" algn="r">
              <a:buNone/>
            </a:pPr>
            <a:r>
              <a:rPr lang="ar-JO" sz="1200" dirty="0">
                <a:solidFill>
                  <a:srgbClr val="000000"/>
                </a:solidFill>
                <a:cs typeface="Ali_K_Alwand"/>
              </a:rPr>
              <a:t>ذمارةى هؤتيَلي هةريَمى كوردستان بؤ </a:t>
            </a:r>
            <a:r>
              <a:rPr lang="ar-IQ" sz="1200" dirty="0">
                <a:solidFill>
                  <a:srgbClr val="000000"/>
                </a:solidFill>
                <a:cs typeface="Ali_K_Alwand"/>
              </a:rPr>
              <a:t> 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نؤمانكى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سالَي2014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بةبةراورد لةطةل سالَي2013 ئةوا بةريَذةي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(%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10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)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زيادى كردوة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. </a:t>
            </a:r>
            <a:endParaRPr lang="ar-JO" sz="1200" dirty="0">
              <a:solidFill>
                <a:srgbClr val="000000"/>
              </a:solidFill>
              <a:cs typeface="Ali_K_Alwand"/>
            </a:endParaRPr>
          </a:p>
          <a:p>
            <a:pPr marL="400050" lvl="1" indent="0" algn="r">
              <a:buNone/>
            </a:pPr>
            <a:r>
              <a:rPr lang="ar-JO" sz="1200" dirty="0">
                <a:solidFill>
                  <a:srgbClr val="000000"/>
                </a:solidFill>
                <a:cs typeface="Ali_K_Alwand"/>
              </a:rPr>
              <a:t>ذمارةى مؤتيَلي هةريَمى كوردستان بؤ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هةشت 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نؤ مانطى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سالَي2014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بةبةراورد لةطةل سالَي2013 ئةوا بةريَذةي 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%(15)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زيادى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كردوة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.</a:t>
            </a:r>
          </a:p>
          <a:p>
            <a:pPr marL="400050" lvl="1" indent="0" algn="r">
              <a:buNone/>
            </a:pP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ذمارةى طوندي طةشتيارى 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هةريَمى كوردستان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بؤ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نؤ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مانطى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سالَي2014 بةبةراورد لةطةل سالَي2013 ئةوا بةريَذةي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(%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4)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زيادى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كردوة. </a:t>
            </a:r>
          </a:p>
          <a:p>
            <a:pPr marL="400050" lvl="1" indent="0" algn="r">
              <a:buNone/>
            </a:pPr>
            <a:r>
              <a:rPr lang="ar-JO" sz="1200" dirty="0">
                <a:solidFill>
                  <a:srgbClr val="000000"/>
                </a:solidFill>
                <a:cs typeface="Ali_K_Alwand"/>
              </a:rPr>
              <a:t>ذمارةى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قةرويَلة بؤ هةشت مانطى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سالَي2014 بةبةراورد لةطةل سالَي2013 ئةوا بةريَذةي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(%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18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)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زيادى كردوة. </a:t>
            </a:r>
          </a:p>
          <a:p>
            <a:pPr marL="400050" lvl="1" indent="0" algn="r">
              <a:buNone/>
            </a:pPr>
            <a:r>
              <a:rPr lang="ar-JO" sz="1200" dirty="0">
                <a:solidFill>
                  <a:srgbClr val="000000"/>
                </a:solidFill>
                <a:cs typeface="Ali_K_Alwand"/>
              </a:rPr>
              <a:t>ذمارةى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ذوورى بؤ هةشت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مانطى سالَي2014 بةبةراورد لةطةل سالَي2013 ئةوا بةريَذةي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(%19)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زيادى كردوة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.</a:t>
            </a:r>
          </a:p>
          <a:p>
            <a:pPr marL="400050" lvl="1" indent="0" algn="r">
              <a:buNone/>
            </a:pPr>
            <a:r>
              <a:rPr lang="ar-JO" sz="1400" b="1" dirty="0" smtClean="0">
                <a:solidFill>
                  <a:srgbClr val="000000"/>
                </a:solidFill>
                <a:cs typeface="Ali_K_Alwand"/>
              </a:rPr>
              <a:t>ذمارةى طةشتياران بةثيَي ثاريَزطاكانى هةريَمى كوردستان لةطةل بةراورد كردن و دةرهيَنانى ريَذةى سةدى(%):</a:t>
            </a:r>
          </a:p>
          <a:p>
            <a:pPr marL="400050" lvl="1" indent="0" algn="r">
              <a:buNone/>
            </a:pP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ذمارةى طةشتيارانى ثاريَزطاى (هةوليَر) بؤ 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نؤ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مانطى سالَي 2014 بةبةراورد لةطةل 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نؤمانطى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سالَي 2013 ئةوا بةريَذةى سةدى (</a:t>
            </a:r>
            <a:r>
              <a:rPr lang="ar-JO" sz="1200" dirty="0" smtClean="0">
                <a:solidFill>
                  <a:srgbClr val="FF0000"/>
                </a:solidFill>
                <a:cs typeface="Ali_K_Alwand"/>
              </a:rPr>
              <a:t>%</a:t>
            </a:r>
            <a:r>
              <a:rPr lang="ar-IQ" sz="1200" dirty="0" smtClean="0">
                <a:solidFill>
                  <a:srgbClr val="FF0000"/>
                </a:solidFill>
                <a:cs typeface="Ali_K_Alwand"/>
              </a:rPr>
              <a:t>-49)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كةمي كردوة ,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ذمارةى طةشتيارانى ثاريَزطاى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(سليَمانى)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بؤ 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نؤمانطى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سالَي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2014 بةبةراورد لةطةل 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نؤمانطى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سالَي  2013 ئةواريَذةى سةدى </a:t>
            </a:r>
            <a:r>
              <a:rPr lang="ar-JO" sz="1200" dirty="0" smtClean="0">
                <a:solidFill>
                  <a:srgbClr val="FF0000"/>
                </a:solidFill>
                <a:cs typeface="Ali_K_Alwand"/>
              </a:rPr>
              <a:t>(%</a:t>
            </a:r>
            <a:r>
              <a:rPr lang="ar-IQ" sz="1200" dirty="0" smtClean="0">
                <a:solidFill>
                  <a:srgbClr val="FF0000"/>
                </a:solidFill>
                <a:cs typeface="Ali_K_Alwand"/>
              </a:rPr>
              <a:t>-8)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كةمي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 كردوة,ذمارةى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طةشتيارانى ثاريَزطاى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(دهؤك)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بؤ 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نؤمانطى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سالَي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2014 بةبةراورد لةطةل 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نؤمانطى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سالَي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2013 ئةوا بةريَذةى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(</a:t>
            </a:r>
            <a:r>
              <a:rPr lang="ar-JO" sz="1200" dirty="0" smtClean="0">
                <a:solidFill>
                  <a:srgbClr val="FF0000"/>
                </a:solidFill>
                <a:cs typeface="Ali_K_Alwand"/>
              </a:rPr>
              <a:t>%</a:t>
            </a:r>
            <a:r>
              <a:rPr lang="ar-IQ" sz="1200" dirty="0" smtClean="0">
                <a:solidFill>
                  <a:srgbClr val="FF0000"/>
                </a:solidFill>
                <a:cs typeface="Ali_K_Alwand"/>
              </a:rPr>
              <a:t>41-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) كةمى كردوة,ذمارةى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طةشتيارانى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إدارةى طةرميان بؤ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نؤ مانطى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سالَي 2014 بةبةراورد لةطةل 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نؤ مانطى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سالَي 2013 ئةوا بةريَذةى سةدى (</a:t>
            </a:r>
            <a:r>
              <a:rPr lang="ar-JO" sz="1200" dirty="0" smtClean="0">
                <a:solidFill>
                  <a:srgbClr val="FF0000"/>
                </a:solidFill>
                <a:cs typeface="Ali_K_Alwand"/>
              </a:rPr>
              <a:t>%2</a:t>
            </a:r>
            <a:r>
              <a:rPr lang="ar-IQ" sz="1200" dirty="0" smtClean="0">
                <a:solidFill>
                  <a:srgbClr val="FF0000"/>
                </a:solidFill>
                <a:cs typeface="Ali_K_Alwand"/>
              </a:rPr>
              <a:t>-</a:t>
            </a:r>
            <a:r>
              <a:rPr lang="ar-JO" sz="1200" dirty="0" smtClean="0">
                <a:solidFill>
                  <a:srgbClr val="FF0000"/>
                </a:solidFill>
                <a:cs typeface="Ali_K_Alwand"/>
              </a:rPr>
              <a:t>) 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كةمي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 كردوة.</a:t>
            </a:r>
          </a:p>
          <a:p>
            <a:pPr marL="400050" lvl="1" indent="0" algn="r">
              <a:buNone/>
            </a:pP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ذمارةى طةشتيارانى هةريَمى كوردستان 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نؤ مانطى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سالَي 2014 بةبةراورد لةطةل 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نؤ مانطى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سالَي2013 ئةوا ريَذةى سةدى(</a:t>
            </a:r>
            <a:r>
              <a:rPr lang="ar-JO" sz="1200" dirty="0" smtClean="0">
                <a:solidFill>
                  <a:srgbClr val="FF0000"/>
                </a:solidFill>
                <a:cs typeface="Ali_K_Alwand"/>
              </a:rPr>
              <a:t>%</a:t>
            </a:r>
            <a:r>
              <a:rPr lang="ar-IQ" sz="1200" dirty="0" smtClean="0">
                <a:solidFill>
                  <a:srgbClr val="FF0000"/>
                </a:solidFill>
                <a:cs typeface="Ali_K_Alwand"/>
              </a:rPr>
              <a:t>41-)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كةمي كردوة.</a:t>
            </a:r>
          </a:p>
          <a:p>
            <a:pPr marL="400050" lvl="1" indent="0" algn="r">
              <a:buNone/>
            </a:pPr>
            <a:endParaRPr lang="ar-JO" sz="1200" dirty="0" smtClean="0">
              <a:solidFill>
                <a:srgbClr val="000000"/>
              </a:solidFill>
              <a:cs typeface="Ali_K_Alwand"/>
            </a:endParaRPr>
          </a:p>
          <a:p>
            <a:pPr marL="400050" lvl="1" indent="0" algn="r">
              <a:buNone/>
            </a:pP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ذمارةى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طةشتيارانى ثاريَزطاى (هةوليَر) بؤ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مانطى 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نؤي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 سالَي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2014 بةبةراورد لةطةل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مانطى 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نؤي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سالَي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2013 ئةوا بةريَذةى سةدى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(</a:t>
            </a:r>
            <a:r>
              <a:rPr lang="ar-IQ" sz="1200" dirty="0" smtClean="0">
                <a:solidFill>
                  <a:srgbClr val="FF0000"/>
                </a:solidFill>
                <a:cs typeface="Ali_K_Alwand"/>
              </a:rPr>
              <a:t>%73- ) كةمى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كردوة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, ذمارةى طةشتيارانى ثاريَزطاى (سليَمانى) بؤ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مانطى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 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نؤي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سالَي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2014 بةبةراورد لةطةل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مانطى  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نؤي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سالَي 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2013 ئةواريَذةى سةدى </a:t>
            </a:r>
            <a:r>
              <a:rPr lang="ar-JO" sz="1200" dirty="0" smtClean="0">
                <a:solidFill>
                  <a:srgbClr val="002060"/>
                </a:solidFill>
                <a:cs typeface="Ali_K_Alwand"/>
              </a:rPr>
              <a:t>(</a:t>
            </a:r>
            <a:r>
              <a:rPr lang="ar-JO" sz="1200" dirty="0" smtClean="0">
                <a:solidFill>
                  <a:srgbClr val="FF0000"/>
                </a:solidFill>
                <a:cs typeface="Ali_K_Alwand"/>
              </a:rPr>
              <a:t>%</a:t>
            </a:r>
            <a:r>
              <a:rPr lang="ar-IQ" sz="1200" dirty="0" smtClean="0">
                <a:solidFill>
                  <a:srgbClr val="FF0000"/>
                </a:solidFill>
                <a:cs typeface="Ali_K_Alwand"/>
              </a:rPr>
              <a:t>83</a:t>
            </a:r>
            <a:r>
              <a:rPr lang="ar-JO" sz="1200" dirty="0" smtClean="0">
                <a:solidFill>
                  <a:srgbClr val="FF0000"/>
                </a:solidFill>
                <a:cs typeface="Ali_K_Alwand"/>
              </a:rPr>
              <a:t>-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) كةمي كردوة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كردوة,ذمارةى طةشتيارانى ثاريَزطاى (دهؤك) بؤ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مانطى 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نؤي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ي سالَي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2014 بةبةراورد لةطةل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مانطى 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نؤي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سالَي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2013 ئةوا بةريَذةى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(</a:t>
            </a:r>
            <a:r>
              <a:rPr lang="ar-JO" sz="1200" dirty="0" smtClean="0">
                <a:solidFill>
                  <a:srgbClr val="FF0000"/>
                </a:solidFill>
                <a:cs typeface="Ali_K_Alwand"/>
              </a:rPr>
              <a:t>%8</a:t>
            </a:r>
            <a:r>
              <a:rPr lang="ar-IQ" sz="1200" dirty="0" smtClean="0">
                <a:solidFill>
                  <a:srgbClr val="FF0000"/>
                </a:solidFill>
                <a:cs typeface="Ali_K_Alwand"/>
              </a:rPr>
              <a:t>6</a:t>
            </a:r>
            <a:r>
              <a:rPr lang="ar-JO" sz="1200" dirty="0" smtClean="0">
                <a:solidFill>
                  <a:srgbClr val="FF0000"/>
                </a:solidFill>
                <a:cs typeface="Ali_K_Alwand"/>
              </a:rPr>
              <a:t>-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) كةمى كردوة,ذمارةى طةشتيارانى إدارةى طةرميان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بؤ مانطى 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نؤي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 سالَي 2014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بةبةراورد لةطةل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مانطى 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نؤي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سالَي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2013 ئةوا بةريَذةى سةدى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(</a:t>
            </a:r>
            <a:r>
              <a:rPr lang="ar-JO" sz="1200" dirty="0" smtClean="0">
                <a:solidFill>
                  <a:srgbClr val="FF0000"/>
                </a:solidFill>
                <a:cs typeface="Ali_K_Alwand"/>
              </a:rPr>
              <a:t>%</a:t>
            </a:r>
            <a:r>
              <a:rPr lang="ar-IQ" sz="1200" dirty="0" smtClean="0">
                <a:solidFill>
                  <a:srgbClr val="FF0000"/>
                </a:solidFill>
                <a:cs typeface="Ali_K_Alwand"/>
              </a:rPr>
              <a:t>2</a:t>
            </a:r>
            <a:r>
              <a:rPr lang="ar-JO" sz="1200" dirty="0" smtClean="0">
                <a:solidFill>
                  <a:srgbClr val="FF0000"/>
                </a:solidFill>
                <a:cs typeface="Ali_K_Alwand"/>
              </a:rPr>
              <a:t>-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) كةمي كردوة</a:t>
            </a:r>
          </a:p>
          <a:p>
            <a:pPr marL="400050" lvl="1" indent="0" algn="r">
              <a:buNone/>
            </a:pP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ذمارةى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طةشتيارانى هةريَمى كوردستان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مانطى 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نؤي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ي سالَي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2014 بةبةراورد لةطةل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مانطى 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نؤي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سالَي2013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ئةوا ريَذةى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سةدى(</a:t>
            </a:r>
            <a:r>
              <a:rPr lang="ar-JO" sz="1200" dirty="0" smtClean="0">
                <a:solidFill>
                  <a:srgbClr val="FF0000"/>
                </a:solidFill>
                <a:cs typeface="Ali_K_Alwand"/>
              </a:rPr>
              <a:t>%</a:t>
            </a:r>
            <a:r>
              <a:rPr lang="ar-IQ" sz="1200" dirty="0" smtClean="0">
                <a:solidFill>
                  <a:srgbClr val="FF0000"/>
                </a:solidFill>
                <a:cs typeface="Ali_K_Alwand"/>
              </a:rPr>
              <a:t>78</a:t>
            </a:r>
            <a:r>
              <a:rPr lang="ar-JO" sz="1200" dirty="0" smtClean="0">
                <a:solidFill>
                  <a:srgbClr val="FF0000"/>
                </a:solidFill>
                <a:cs typeface="Ali_K_Alwand"/>
              </a:rPr>
              <a:t>-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)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كةمي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كردوة.</a:t>
            </a:r>
          </a:p>
          <a:p>
            <a:pPr marL="400050" lvl="1" indent="0" algn="r">
              <a:buNone/>
            </a:pPr>
            <a:endParaRPr lang="ar-JO" sz="1200" dirty="0">
              <a:solidFill>
                <a:srgbClr val="000000"/>
              </a:solidFill>
              <a:cs typeface="Ali_K_Alwand"/>
            </a:endParaRPr>
          </a:p>
          <a:p>
            <a:pPr marL="400050" lvl="1" indent="0" algn="r">
              <a:buNone/>
            </a:pPr>
            <a:r>
              <a:rPr lang="ar-JO" sz="1200" dirty="0">
                <a:solidFill>
                  <a:srgbClr val="000000"/>
                </a:solidFill>
                <a:cs typeface="Ali_K_Alwand"/>
              </a:rPr>
              <a:t>كةم بوونةوة ذمارةى طةشتيارانى ئةم سالَ , هؤكاري سةرةكى دةطةريَتةوة بؤ ئةو بارو دؤخةى  عيَراق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و هةريَمى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كوردستان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 ئةووولاَتانى دةوروبةرى </a:t>
            </a:r>
            <a:r>
              <a:rPr lang="ar-JO" sz="1200" dirty="0">
                <a:solidFill>
                  <a:srgbClr val="000000"/>
                </a:solidFill>
                <a:cs typeface="Ali_K_Alwand"/>
              </a:rPr>
              <a:t>ثيادا تيَ دةثةريَت  بوؤتة هؤي ئةوةى طةشتياران كةمتر رِوو لةهةريَمي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كوردستان </a:t>
            </a:r>
            <a:r>
              <a:rPr lang="en-US" sz="1200" dirty="0" smtClean="0">
                <a:solidFill>
                  <a:srgbClr val="000000"/>
                </a:solidFill>
                <a:cs typeface="Ali_K_Alwand"/>
              </a:rPr>
              <a:t> 5,6,7,8,9/2014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بكةن كةذمارةى طةشتيارانى ئةو</a:t>
            </a:r>
            <a:r>
              <a:rPr lang="ar-IQ" sz="1200" dirty="0" smtClean="0">
                <a:solidFill>
                  <a:srgbClr val="000000"/>
                </a:solidFill>
                <a:cs typeface="Ali_K_Alwand"/>
              </a:rPr>
              <a:t>نؤ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 مانطةى سالَي 2014 رِوو لةكةم بوونةوة كردوة بةتايبةتى ئةو </a:t>
            </a:r>
            <a:r>
              <a:rPr lang="ar-IQ" sz="1200" smtClean="0">
                <a:solidFill>
                  <a:srgbClr val="000000"/>
                </a:solidFill>
                <a:cs typeface="Ali_K_Alwand"/>
              </a:rPr>
              <a:t>ثئنج </a:t>
            </a:r>
            <a:r>
              <a:rPr lang="ar-JO" sz="1200" smtClean="0">
                <a:solidFill>
                  <a:srgbClr val="000000"/>
                </a:solidFill>
                <a:cs typeface="Ali_K_Alwand"/>
              </a:rPr>
              <a:t>مانطةى </a:t>
            </a:r>
            <a:r>
              <a:rPr lang="ar-JO" sz="1200" dirty="0" smtClean="0">
                <a:solidFill>
                  <a:srgbClr val="000000"/>
                </a:solidFill>
                <a:cs typeface="Ali_K_Alwand"/>
              </a:rPr>
              <a:t>كؤتايي</a:t>
            </a:r>
          </a:p>
          <a:p>
            <a:pPr marL="400050" lvl="1" indent="0" algn="r">
              <a:buNone/>
            </a:pPr>
            <a:endParaRPr lang="ar-JO" sz="1200" dirty="0">
              <a:solidFill>
                <a:srgbClr val="000000"/>
              </a:solidFill>
              <a:cs typeface="Ali_K_Alwa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3A53C-0F2F-4EB3-B451-181A9B3B751D}" type="slidenum">
              <a:rPr lang="ar-SA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407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44624"/>
            <a:ext cx="8136904" cy="116979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rtl="1" eaLnBrk="1" hangingPunct="1"/>
            <a:r>
              <a:rPr lang="ar-IQ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/>
                </a:solidFill>
                <a:cs typeface="Ali_K_Sahifa" pitchFamily="2" charset="-78"/>
              </a:rPr>
              <a:t>رِيَذةى بةراورد كردنى </a:t>
            </a:r>
            <a:r>
              <a:rPr lang="ar-S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/>
                </a:solidFill>
                <a:cs typeface="Ali_K_Sahifa" pitchFamily="2" charset="-78"/>
              </a:rPr>
              <a:t> بنكة طةشتةوةريةكاني هةريَمي كوردستان </a:t>
            </a:r>
            <a:r>
              <a:rPr lang="ar-IQ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/>
                </a:solidFill>
                <a:cs typeface="Ali_K_Sahifa" pitchFamily="2" charset="-78"/>
              </a:rPr>
              <a:t>بؤ سالانى 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/>
                </a:solidFill>
                <a:cs typeface="Ali_K_Sahifa" pitchFamily="2" charset="-78"/>
              </a:rPr>
              <a:t>2013</a:t>
            </a:r>
            <a:r>
              <a:rPr lang="ar-IQ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/>
                </a:solidFill>
                <a:cs typeface="Ali_K_Sahifa" pitchFamily="2" charset="-78"/>
              </a:rPr>
              <a:t> و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/>
                </a:solidFill>
                <a:cs typeface="Ali_K_Sahifa" pitchFamily="2" charset="-78"/>
              </a:rPr>
              <a:t>2014</a:t>
            </a:r>
          </a:p>
        </p:txBody>
      </p:sp>
      <p:graphicFrame>
        <p:nvGraphicFramePr>
          <p:cNvPr id="8258" name="Group 6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937650198"/>
              </p:ext>
            </p:extLst>
          </p:nvPr>
        </p:nvGraphicFramePr>
        <p:xfrm>
          <a:off x="762000" y="1357299"/>
          <a:ext cx="8130479" cy="5357847"/>
        </p:xfrm>
        <a:graphic>
          <a:graphicData uri="http://schemas.openxmlformats.org/drawingml/2006/table">
            <a:tbl>
              <a:tblPr/>
              <a:tblGrid>
                <a:gridCol w="1705349"/>
                <a:gridCol w="1553790"/>
                <a:gridCol w="1040589"/>
                <a:gridCol w="1286917"/>
                <a:gridCol w="1089537"/>
                <a:gridCol w="1454297"/>
              </a:tblGrid>
              <a:tr h="701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رِيَذةي زيادبوون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2013-</a:t>
                      </a:r>
                      <a:r>
                        <a:rPr kumimoji="0" lang="ar-IQ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-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كؤي كشتي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li_K_Sahifa" pitchFamily="2" charset="-78"/>
                        </a:rPr>
                        <a:t>بنكة طةشتةوةريةكان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701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574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368</a:t>
                      </a:r>
                      <a:endParaRPr kumimoji="0" lang="ar-IQ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Alwand" pitchFamily="2" charset="-7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206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طةشتياري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    </a:t>
                      </a:r>
                      <a:r>
                        <a:rPr kumimoji="0" lang="ar-IQ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ميللي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524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li_K_Sahifa" pitchFamily="2" charset="-78"/>
                        </a:rPr>
                        <a:t>هوتيَل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7012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15%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325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241</a:t>
                      </a:r>
                      <a:endParaRPr kumimoji="0" lang="ar-IQ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Alwand" pitchFamily="2" charset="-7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طةشتياري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    </a:t>
                      </a:r>
                      <a:r>
                        <a:rPr kumimoji="0" lang="ar-IQ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ميللي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282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li_K_Sahifa" pitchFamily="2" charset="-78"/>
                        </a:rPr>
                        <a:t>مو</a:t>
                      </a:r>
                      <a:r>
                        <a:rPr kumimoji="0" lang="ar-IQ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li_K_Sahifa" pitchFamily="2" charset="-78"/>
                        </a:rPr>
                        <a:t>َ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li_K_Sahifa" pitchFamily="2" charset="-78"/>
                        </a:rPr>
                        <a:t>تيَل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7012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1680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665</a:t>
                      </a:r>
                      <a:endParaRPr kumimoji="0" lang="ar-IQ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Alwand" pitchFamily="2" charset="-7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1015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طةشتياري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    </a:t>
                      </a:r>
                      <a:r>
                        <a:rPr kumimoji="0" lang="ar-IQ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ميللي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1580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li_K_Sahifa" pitchFamily="2" charset="-78"/>
                        </a:rPr>
                        <a:t>ريَستورانت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li_K_Sahifa" pitchFamily="2" charset="-78"/>
                        </a:rPr>
                        <a:t> 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li_K_Sahifa" pitchFamily="2" charset="-78"/>
                        </a:rPr>
                        <a:t>وكافتريا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701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75</a:t>
                      </a:r>
                      <a:endParaRPr kumimoji="0" lang="ar-IQ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Alwand" pitchFamily="2" charset="-7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Alwand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طةشتياري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    </a:t>
                      </a:r>
                      <a:r>
                        <a:rPr kumimoji="0" lang="ar-IQ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ميللي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li_K_Sahifa" pitchFamily="2" charset="-78"/>
                        </a:rPr>
                        <a:t>طوندي طةشتياري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44877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18%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52909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42971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طةشتياري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44793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li_K_Sahifa" pitchFamily="2" charset="-78"/>
                        </a:rPr>
                        <a:t>ذمارةي قةرويَلة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3963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9938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     </a:t>
                      </a:r>
                      <a:r>
                        <a:rPr kumimoji="0" lang="ar-IQ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  ميللي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6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19%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22113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18274</a:t>
                      </a:r>
                      <a:endParaRPr kumimoji="0" lang="ar-IQ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Alwand" pitchFamily="2" charset="-7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3839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طةشتياري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IQ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ميللى      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IQ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Alwand" pitchFamily="2" charset="-78"/>
                        </a:rPr>
                        <a:t>18640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li_K_Sahifa" pitchFamily="2" charset="-78"/>
                        </a:rPr>
                        <a:t>ذمارةى ذوور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8250" name="Line 464"/>
          <p:cNvSpPr>
            <a:spLocks noChangeShapeType="1"/>
          </p:cNvSpPr>
          <p:nvPr/>
        </p:nvSpPr>
        <p:spPr bwMode="auto">
          <a:xfrm flipH="1">
            <a:off x="4143372" y="2428868"/>
            <a:ext cx="18002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1" name="Line 470"/>
          <p:cNvSpPr>
            <a:spLocks noChangeShapeType="1"/>
          </p:cNvSpPr>
          <p:nvPr/>
        </p:nvSpPr>
        <p:spPr bwMode="auto">
          <a:xfrm flipH="1" flipV="1">
            <a:off x="4286248" y="3071810"/>
            <a:ext cx="1762124" cy="45719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2" name="Line 472"/>
          <p:cNvSpPr>
            <a:spLocks noChangeShapeType="1"/>
          </p:cNvSpPr>
          <p:nvPr/>
        </p:nvSpPr>
        <p:spPr bwMode="auto">
          <a:xfrm flipH="1" flipV="1">
            <a:off x="4143372" y="3786190"/>
            <a:ext cx="1785950" cy="45719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3" name="Line 473"/>
          <p:cNvSpPr>
            <a:spLocks noChangeShapeType="1"/>
          </p:cNvSpPr>
          <p:nvPr/>
        </p:nvSpPr>
        <p:spPr bwMode="auto">
          <a:xfrm flipH="1" flipV="1">
            <a:off x="4071934" y="4500570"/>
            <a:ext cx="1857388" cy="45719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473"/>
          <p:cNvSpPr>
            <a:spLocks noChangeShapeType="1"/>
          </p:cNvSpPr>
          <p:nvPr/>
        </p:nvSpPr>
        <p:spPr bwMode="auto">
          <a:xfrm flipH="1">
            <a:off x="4143372" y="6143644"/>
            <a:ext cx="1801812" cy="45719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73EFD-84A2-4506-9ADF-5AA031302338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108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IQ" sz="2800" dirty="0" smtClean="0">
                <a:solidFill>
                  <a:schemeClr val="accent2">
                    <a:lumMod val="25000"/>
                  </a:schemeClr>
                </a:solidFill>
                <a:cs typeface="Ali_K_Sahifa" pitchFamily="2" charset="-78"/>
              </a:rPr>
              <a:t>كؤي ذمارةى بنكة طةشتيارى (هؤتيَل و مؤتيَل و طوندى طةشتيارى بةطويَرةى ثاريَزطاكانى هةريَمى كوردستان </a:t>
            </a:r>
            <a:r>
              <a:rPr lang="ar-IQ" sz="2400" dirty="0" smtClean="0">
                <a:solidFill>
                  <a:schemeClr val="accent2">
                    <a:lumMod val="25000"/>
                  </a:schemeClr>
                </a:solidFill>
                <a:cs typeface="Ali_K_Sahifa" pitchFamily="2" charset="-78"/>
              </a:rPr>
              <a:t>تاوةكو</a:t>
            </a:r>
            <a:r>
              <a:rPr lang="en-US" sz="2000" dirty="0" smtClean="0">
                <a:solidFill>
                  <a:schemeClr val="accent2">
                    <a:lumMod val="25000"/>
                  </a:schemeClr>
                </a:solidFill>
                <a:cs typeface="Ali_K_Sahifa" pitchFamily="2" charset="-78"/>
              </a:rPr>
              <a:t>30/9/2014</a:t>
            </a:r>
            <a:endParaRPr lang="ar-IQ" sz="2800" dirty="0">
              <a:solidFill>
                <a:schemeClr val="accent2">
                  <a:lumMod val="2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5715046"/>
              </p:ext>
            </p:extLst>
          </p:nvPr>
        </p:nvGraphicFramePr>
        <p:xfrm>
          <a:off x="467546" y="1556792"/>
          <a:ext cx="8352926" cy="515835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80589"/>
                <a:gridCol w="564552"/>
                <a:gridCol w="741163"/>
                <a:gridCol w="660274"/>
                <a:gridCol w="873272"/>
                <a:gridCol w="770835"/>
                <a:gridCol w="904622"/>
                <a:gridCol w="739488"/>
                <a:gridCol w="907210"/>
                <a:gridCol w="1210921"/>
              </a:tblGrid>
              <a:tr h="1371808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بنكة</a:t>
                      </a:r>
                    </a:p>
                    <a:p>
                      <a:pPr algn="ctr" rtl="1"/>
                      <a:endParaRPr lang="ar-IQ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ثاريَزطا</a:t>
                      </a:r>
                    </a:p>
                    <a:p>
                      <a:pPr algn="ctr" rtl="1"/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5</a:t>
                      </a:r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⋆</a:t>
                      </a:r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IQ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⋆</a:t>
                      </a:r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4</a:t>
                      </a:r>
                      <a:endParaRPr lang="ar-IQ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 rtl="1"/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IQ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⋆</a:t>
                      </a:r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3</a:t>
                      </a:r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IQ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⋆</a:t>
                      </a:r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2</a:t>
                      </a:r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IQ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⋆ </a:t>
                      </a:r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1</a:t>
                      </a:r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IQ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بيَ</a:t>
                      </a:r>
                      <a:r>
                        <a:rPr lang="ar-IQ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 ثلة</a:t>
                      </a:r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IQ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كؤي طشتى</a:t>
                      </a:r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IQ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ميللي</a:t>
                      </a:r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كؤي طشتى ميللي و طةشتيارى</a:t>
                      </a:r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606776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>
                          <a:cs typeface="Ali_K_Sahifa" pitchFamily="2" charset="-78"/>
                        </a:rPr>
                        <a:t>هةوليَر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9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32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61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129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123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15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368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151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519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659527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>
                          <a:cs typeface="Ali_K_Sahifa" pitchFamily="2" charset="-78"/>
                        </a:rPr>
                        <a:t>سليَمانى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6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12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43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59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65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185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65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250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802021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>
                          <a:cs typeface="Ali_K_Sahifa" pitchFamily="2" charset="-78"/>
                        </a:rPr>
                        <a:t>دهؤك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7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8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30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31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126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56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182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916202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>
                          <a:cs typeface="Ali_K_Sahifa" pitchFamily="2" charset="-78"/>
                        </a:rPr>
                        <a:t>طةرميان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8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802021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>
                          <a:cs typeface="Ali_K_Sahifa" pitchFamily="2" charset="-78"/>
                        </a:rPr>
                        <a:t>كؤي طشتى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22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52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134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221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240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15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679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294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973</a:t>
                      </a:r>
                      <a:endParaRPr lang="ar-IQ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3A53C-0F2F-4EB3-B451-181A9B3B751D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 rot="10800000" flipV="1">
            <a:off x="8028384" y="1881782"/>
            <a:ext cx="642942" cy="3571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62000"/>
            <a:ext cx="8115328" cy="1143000"/>
          </a:xfr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IQ" dirty="0" smtClean="0">
                <a:solidFill>
                  <a:srgbClr val="0070C0"/>
                </a:solidFill>
                <a:cs typeface="Ali_K_Sahifa" pitchFamily="2" charset="-78"/>
              </a:rPr>
              <a:t>ذمارةى بنكة طةشتيارى هةريَمى كوردستان بةطويَرةى ثلةكان تاوةكو</a:t>
            </a:r>
            <a:r>
              <a:rPr lang="en-US" dirty="0" smtClean="0">
                <a:solidFill>
                  <a:srgbClr val="0070C0"/>
                </a:solidFill>
                <a:cs typeface="Ali_K_Sahifa" pitchFamily="2" charset="-78"/>
              </a:rPr>
              <a:t>30/9/2014</a:t>
            </a:r>
            <a:r>
              <a:rPr lang="ar-IQ" dirty="0" smtClean="0">
                <a:solidFill>
                  <a:srgbClr val="0070C0"/>
                </a:solidFill>
              </a:rPr>
              <a:t>  </a:t>
            </a:r>
            <a:endParaRPr lang="ar-IQ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7558905"/>
              </p:ext>
            </p:extLst>
          </p:nvPr>
        </p:nvGraphicFramePr>
        <p:xfrm>
          <a:off x="571471" y="2071679"/>
          <a:ext cx="8215370" cy="4500593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02809"/>
                <a:gridCol w="501416"/>
                <a:gridCol w="708384"/>
                <a:gridCol w="710275"/>
                <a:gridCol w="905423"/>
                <a:gridCol w="689784"/>
                <a:gridCol w="925913"/>
                <a:gridCol w="932062"/>
                <a:gridCol w="756242"/>
                <a:gridCol w="1083062"/>
              </a:tblGrid>
              <a:tr h="1331837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ثلة</a:t>
                      </a:r>
                    </a:p>
                    <a:p>
                      <a:pPr algn="ctr" rtl="1"/>
                      <a:endParaRPr lang="ar-IQ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بنكة</a:t>
                      </a:r>
                    </a:p>
                    <a:p>
                      <a:pPr algn="ctr" rtl="1"/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5</a:t>
                      </a:r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⋆</a:t>
                      </a:r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IQ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⋆</a:t>
                      </a:r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4</a:t>
                      </a:r>
                      <a:endParaRPr lang="ar-IQ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 rtl="1"/>
                      <a:endParaRPr lang="en-US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 rtl="1"/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IQ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⋆</a:t>
                      </a:r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3</a:t>
                      </a:r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IQ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⋆</a:t>
                      </a:r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2</a:t>
                      </a:r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IQ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⋆ </a:t>
                      </a:r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1</a:t>
                      </a:r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IQ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بيَ</a:t>
                      </a:r>
                      <a:r>
                        <a:rPr lang="ar-IQ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 ثلة</a:t>
                      </a:r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IQ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كؤي طشتى</a:t>
                      </a:r>
                    </a:p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بنكة طةشتيارى</a:t>
                      </a:r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IQ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ميللي</a:t>
                      </a:r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IQ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كؤي طشتى طةشتيارى</a:t>
                      </a:r>
                      <a:r>
                        <a:rPr lang="ar-IQ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 و ميللي</a:t>
                      </a:r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92189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>
                          <a:cs typeface="Ali_K_Sahifa" pitchFamily="2" charset="-78"/>
                        </a:rPr>
                        <a:t>هؤتيَل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42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81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123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9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370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mtClean="0"/>
                        <a:t>206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576</a:t>
                      </a:r>
                      <a:endParaRPr lang="ar-IQ" dirty="0"/>
                    </a:p>
                  </a:txBody>
                  <a:tcPr/>
                </a:tc>
              </a:tr>
              <a:tr h="792189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>
                          <a:cs typeface="Ali_K_Sahifa" pitchFamily="2" charset="-78"/>
                        </a:rPr>
                        <a:t>مؤتيَل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7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33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76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115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6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241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mtClean="0"/>
                        <a:t>84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325</a:t>
                      </a:r>
                      <a:endParaRPr lang="ar-IQ" dirty="0"/>
                    </a:p>
                  </a:txBody>
                  <a:tcPr/>
                </a:tc>
              </a:tr>
              <a:tr h="792189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>
                          <a:cs typeface="Ali_K_Sahifa" pitchFamily="2" charset="-78"/>
                        </a:rPr>
                        <a:t>طوند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</a:t>
                      </a:r>
                      <a:endParaRPr lang="ar-IQ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22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25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75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mtClean="0"/>
                        <a:t>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75</a:t>
                      </a:r>
                      <a:endParaRPr lang="ar-IQ" dirty="0"/>
                    </a:p>
                  </a:txBody>
                  <a:tcPr/>
                </a:tc>
              </a:tr>
              <a:tr h="792189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>
                          <a:cs typeface="Ali_K_Sahifa" pitchFamily="2" charset="-78"/>
                        </a:rPr>
                        <a:t>ريَستورانت&amp; كافتريا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11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41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55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141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195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222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665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mtClean="0"/>
                        <a:t>1015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1680</a:t>
                      </a:r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3A53C-0F2F-4EB3-B451-181A9B3B751D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 rot="10800000" flipV="1">
            <a:off x="7929586" y="2348880"/>
            <a:ext cx="642942" cy="3571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453470" cy="1238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IQ" dirty="0" smtClean="0">
                <a:cs typeface="Ali_K_Sahifa" pitchFamily="2" charset="-78"/>
              </a:rPr>
              <a:t>ذمارةى بنكة طةشتيارى و ميللي هةريَمي كوردستان بةطويَرةى ثاريَزطاكان تاوةكو</a:t>
            </a:r>
            <a:r>
              <a:rPr lang="en-US" dirty="0" smtClean="0">
                <a:cs typeface="Ali_K_Sahifa" pitchFamily="2" charset="-78"/>
              </a:rPr>
              <a:t>30/9/2014</a:t>
            </a:r>
            <a:endParaRPr lang="ar-IQ" dirty="0">
              <a:cs typeface="Ali_K_Sahifa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33544194"/>
              </p:ext>
            </p:extLst>
          </p:nvPr>
        </p:nvGraphicFramePr>
        <p:xfrm>
          <a:off x="214281" y="2362201"/>
          <a:ext cx="8643999" cy="429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96757"/>
                <a:gridCol w="1554043"/>
                <a:gridCol w="1490785"/>
                <a:gridCol w="1608882"/>
                <a:gridCol w="1192619"/>
                <a:gridCol w="1800913"/>
              </a:tblGrid>
              <a:tr h="483457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chemeClr val="accent2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ثاريَزطا</a:t>
                      </a:r>
                      <a:endParaRPr lang="ar-IQ" dirty="0">
                        <a:ln>
                          <a:solidFill>
                            <a:srgbClr val="000000"/>
                          </a:solidFill>
                        </a:ln>
                        <a:solidFill>
                          <a:schemeClr val="accent2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chemeClr val="accent2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هةوليَر</a:t>
                      </a:r>
                      <a:endParaRPr lang="ar-IQ" dirty="0">
                        <a:ln>
                          <a:solidFill>
                            <a:srgbClr val="000000"/>
                          </a:solidFill>
                        </a:ln>
                        <a:solidFill>
                          <a:schemeClr val="accent2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chemeClr val="accent2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سليَمانى</a:t>
                      </a:r>
                      <a:endParaRPr lang="ar-IQ" dirty="0">
                        <a:ln>
                          <a:solidFill>
                            <a:srgbClr val="000000"/>
                          </a:solidFill>
                        </a:ln>
                        <a:solidFill>
                          <a:schemeClr val="accent2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chemeClr val="accent2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دهؤك</a:t>
                      </a:r>
                      <a:endParaRPr lang="ar-IQ" dirty="0">
                        <a:ln>
                          <a:solidFill>
                            <a:srgbClr val="000000"/>
                          </a:solidFill>
                        </a:ln>
                        <a:solidFill>
                          <a:schemeClr val="accent2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chemeClr val="accent2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طةرميان</a:t>
                      </a:r>
                      <a:endParaRPr lang="ar-IQ" dirty="0">
                        <a:ln>
                          <a:solidFill>
                            <a:srgbClr val="000000"/>
                          </a:solidFill>
                        </a:ln>
                        <a:solidFill>
                          <a:schemeClr val="accent2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chemeClr val="accent2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كؤي طشتى</a:t>
                      </a:r>
                      <a:endParaRPr lang="ar-IQ" dirty="0">
                        <a:ln>
                          <a:solidFill>
                            <a:srgbClr val="000000"/>
                          </a:solidFill>
                        </a:ln>
                        <a:solidFill>
                          <a:schemeClr val="accent2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342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>
                          <a:cs typeface="Ali_K_Sahifa" pitchFamily="2" charset="-78"/>
                        </a:rPr>
                        <a:t>بنكة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sz="1600" dirty="0" smtClean="0">
                          <a:cs typeface="Ali_K_Sahifa" pitchFamily="2" charset="-78"/>
                        </a:rPr>
                        <a:t>طةشتيارى/ ميللي</a:t>
                      </a:r>
                      <a:endParaRPr lang="ar-IQ" sz="1600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1600" dirty="0" smtClean="0">
                          <a:cs typeface="Ali_K_Sahifa" pitchFamily="2" charset="-78"/>
                        </a:rPr>
                        <a:t>طةشتيارى/ ميللي</a:t>
                      </a:r>
                    </a:p>
                    <a:p>
                      <a:pPr algn="ctr" rtl="1"/>
                      <a:endParaRPr lang="ar-IQ" sz="1600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1600" dirty="0" smtClean="0">
                          <a:cs typeface="Ali_K_Sahifa" pitchFamily="2" charset="-78"/>
                        </a:rPr>
                        <a:t>طةشتيارى/ ميللي</a:t>
                      </a:r>
                    </a:p>
                    <a:p>
                      <a:pPr algn="ctr" rtl="1"/>
                      <a:endParaRPr lang="ar-IQ" sz="1600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1600" dirty="0" smtClean="0">
                          <a:cs typeface="Ali_K_Sahifa" pitchFamily="2" charset="-78"/>
                        </a:rPr>
                        <a:t>طةشتيارى/ ميللي</a:t>
                      </a:r>
                    </a:p>
                    <a:p>
                      <a:pPr algn="ctr" rtl="1"/>
                      <a:endParaRPr lang="ar-IQ" sz="1600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1600" dirty="0" smtClean="0">
                          <a:cs typeface="Ali_K_Sahifa" pitchFamily="2" charset="-78"/>
                        </a:rPr>
                        <a:t>طةشتيارى/ ميللي</a:t>
                      </a:r>
                    </a:p>
                    <a:p>
                      <a:pPr algn="ctr" rtl="1"/>
                      <a:endParaRPr lang="ar-IQ" sz="1600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7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>
                          <a:cs typeface="Ali_K_Sahifa" pitchFamily="2" charset="-78"/>
                        </a:rPr>
                        <a:t>هؤتيَل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 83/236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 68/71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36/58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 4/3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191/368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998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>
                          <a:cs typeface="Ali_K_Sahifa" pitchFamily="2" charset="-78"/>
                        </a:rPr>
                        <a:t>مؤتيَل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aseline="0" dirty="0" smtClean="0">
                          <a:cs typeface="Ali_K_Sahifa" pitchFamily="2" charset="-78"/>
                        </a:rPr>
                        <a:t> </a:t>
                      </a:r>
                      <a:r>
                        <a:rPr lang="en-US" dirty="0" smtClean="0">
                          <a:cs typeface="Ali_K_Sahifa" pitchFamily="2" charset="-78"/>
                        </a:rPr>
                        <a:t>68/ 99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0/ 77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20/64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0/1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87/241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592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>
                          <a:cs typeface="Ali_K_Sahifa" pitchFamily="2" charset="-78"/>
                        </a:rPr>
                        <a:t>طوندي طةشتيارى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 0/34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 0/37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0/4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0/0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0/75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7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>
                          <a:cs typeface="Ali_K_Sahifa" pitchFamily="2" charset="-78"/>
                        </a:rPr>
                        <a:t>ذ.قةرويَلة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 4230/21039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2597/ 9708 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2923/12005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188/219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9938/42971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7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>
                          <a:cs typeface="Ali_K_Sahifa" pitchFamily="2" charset="-78"/>
                        </a:rPr>
                        <a:t>ذ.ذوور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1728/10027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  1088/4275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958/3904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65/68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3839/18274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592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>
                          <a:cs typeface="Ali_K_Sahifa" pitchFamily="2" charset="-78"/>
                        </a:rPr>
                        <a:t>ذ.رِيَشتورانت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237/258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330/ 305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 174/95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274/7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Ali_K_Sahifa" pitchFamily="2" charset="-78"/>
                        </a:rPr>
                        <a:t>1015/665</a:t>
                      </a:r>
                      <a:endParaRPr lang="ar-IQ" dirty="0">
                        <a:cs typeface="Ali_K_Sahif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3A53C-0F2F-4EB3-B451-181A9B3B751D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62000"/>
            <a:ext cx="857256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/>
            <a:r>
              <a:rPr lang="ar-IQ" dirty="0" smtClean="0">
                <a:solidFill>
                  <a:schemeClr val="accent2">
                    <a:lumMod val="25000"/>
                  </a:schemeClr>
                </a:solidFill>
                <a:cs typeface="Ali_K_Sahifa" pitchFamily="2" charset="-78"/>
              </a:rPr>
              <a:t>ذمارةى بنكة طةشتيارى  بةطويَرةى ثاريَزطاكانى هةريَمى كوردستان تاوةكو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cs typeface="Ali_K_Sahifa" pitchFamily="2" charset="-78"/>
              </a:rPr>
              <a:t>30/9/2014</a:t>
            </a:r>
            <a:r>
              <a:rPr lang="ar-IQ" dirty="0" smtClean="0">
                <a:solidFill>
                  <a:schemeClr val="accent2">
                    <a:lumMod val="25000"/>
                  </a:schemeClr>
                </a:solidFill>
              </a:rPr>
              <a:t>  </a:t>
            </a:r>
            <a:endParaRPr lang="ar-IQ" dirty="0">
              <a:solidFill>
                <a:schemeClr val="accent2">
                  <a:lumMod val="2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7071341"/>
              </p:ext>
            </p:extLst>
          </p:nvPr>
        </p:nvGraphicFramePr>
        <p:xfrm>
          <a:off x="357156" y="2000236"/>
          <a:ext cx="8643999" cy="46531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42111"/>
                <a:gridCol w="700561"/>
                <a:gridCol w="685866"/>
                <a:gridCol w="720880"/>
                <a:gridCol w="683991"/>
                <a:gridCol w="881248"/>
                <a:gridCol w="683992"/>
                <a:gridCol w="955022"/>
                <a:gridCol w="844364"/>
                <a:gridCol w="1145964"/>
              </a:tblGrid>
              <a:tr h="1359182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بنكة</a:t>
                      </a:r>
                    </a:p>
                    <a:p>
                      <a:pPr algn="ctr" rtl="1"/>
                      <a:endParaRPr lang="ar-IQ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ثاريَزطا</a:t>
                      </a:r>
                    </a:p>
                    <a:p>
                      <a:pPr algn="ctr" rtl="1"/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5</a:t>
                      </a:r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⋆</a:t>
                      </a:r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IQ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⋆ </a:t>
                      </a:r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4</a:t>
                      </a:r>
                    </a:p>
                    <a:p>
                      <a:pPr algn="ctr" rtl="1"/>
                      <a:endParaRPr lang="en-US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 rtl="1"/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IQ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⋆</a:t>
                      </a:r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3</a:t>
                      </a:r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IQ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⋆</a:t>
                      </a:r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2</a:t>
                      </a:r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IQ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⋆ </a:t>
                      </a:r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1</a:t>
                      </a:r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IQ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بيَ</a:t>
                      </a:r>
                      <a:r>
                        <a:rPr lang="ar-IQ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 ثلة</a:t>
                      </a:r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IQ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كؤي</a:t>
                      </a:r>
                      <a:r>
                        <a:rPr lang="ar-IQ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 طشتى طةشتيارى</a:t>
                      </a:r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IQ" dirty="0" smtClean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ميللي</a:t>
                      </a:r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كؤي طشتى طةشتيارى</a:t>
                      </a:r>
                      <a:r>
                        <a:rPr lang="ar-IQ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cs typeface="Ali_K_Sahifa" pitchFamily="2" charset="-78"/>
                        </a:rPr>
                        <a:t> و ميللي</a:t>
                      </a:r>
                      <a:endParaRPr lang="ar-IQ" dirty="0">
                        <a:solidFill>
                          <a:schemeClr val="accent1">
                            <a:lumMod val="25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/>
                </a:tc>
              </a:tr>
              <a:tr h="855400">
                <a:tc>
                  <a:txBody>
                    <a:bodyPr/>
                    <a:lstStyle/>
                    <a:p>
                      <a:pPr algn="ctr" rtl="1"/>
                      <a:r>
                        <a:rPr lang="ar-IQ" sz="1200" dirty="0" smtClean="0">
                          <a:cs typeface="Ali_K_Sahifa" pitchFamily="2" charset="-78"/>
                        </a:rPr>
                        <a:t>هةوليَر</a:t>
                      </a:r>
                      <a:r>
                        <a:rPr lang="ar-IQ" sz="1200" baseline="0" dirty="0" smtClean="0">
                          <a:cs typeface="Ali_K_Sahifa" pitchFamily="2" charset="-78"/>
                        </a:rPr>
                        <a:t>         </a:t>
                      </a:r>
                      <a:r>
                        <a:rPr lang="ar-IQ" sz="1200" dirty="0" smtClean="0">
                          <a:cs typeface="Ali_K_Sahifa" pitchFamily="2" charset="-78"/>
                        </a:rPr>
                        <a:t>ذ.قةرةويَلة</a:t>
                      </a:r>
                    </a:p>
                    <a:p>
                      <a:pPr algn="ctr" rtl="1"/>
                      <a:r>
                        <a:rPr lang="ar-IQ" sz="1200" dirty="0" smtClean="0">
                          <a:cs typeface="Ali_K_Sahifa" pitchFamily="2" charset="-78"/>
                        </a:rPr>
                        <a:t>           ذ.ذوور</a:t>
                      </a:r>
                      <a:endParaRPr lang="ar-IQ" sz="1200" dirty="0"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1975</a:t>
                      </a:r>
                    </a:p>
                    <a:p>
                      <a:pPr algn="ctr" rtl="1"/>
                      <a:r>
                        <a:rPr lang="en-US" sz="1200" dirty="0" smtClean="0"/>
                        <a:t>945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3333</a:t>
                      </a:r>
                    </a:p>
                    <a:p>
                      <a:pPr algn="ctr" rtl="1"/>
                      <a:r>
                        <a:rPr lang="en-US" sz="1200" dirty="0" smtClean="0"/>
                        <a:t>1743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4043</a:t>
                      </a:r>
                    </a:p>
                    <a:p>
                      <a:pPr algn="ctr" rtl="1"/>
                      <a:r>
                        <a:rPr lang="en-US" sz="1200" dirty="0" smtClean="0"/>
                        <a:t>1954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6058</a:t>
                      </a:r>
                    </a:p>
                    <a:p>
                      <a:pPr algn="ctr" rtl="1"/>
                      <a:r>
                        <a:rPr lang="en-US" sz="1200" dirty="0" smtClean="0"/>
                        <a:t>2869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4880</a:t>
                      </a:r>
                    </a:p>
                    <a:p>
                      <a:pPr algn="ctr" rtl="1"/>
                      <a:r>
                        <a:rPr lang="en-US" sz="1200" dirty="0" smtClean="0"/>
                        <a:t>2105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790</a:t>
                      </a:r>
                    </a:p>
                    <a:p>
                      <a:pPr algn="ctr" rtl="1"/>
                      <a:r>
                        <a:rPr lang="en-US" sz="1200" dirty="0" smtClean="0"/>
                        <a:t>411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21039</a:t>
                      </a:r>
                    </a:p>
                    <a:p>
                      <a:pPr algn="ctr" rtl="1"/>
                      <a:r>
                        <a:rPr lang="en-US" sz="1200" dirty="0" smtClean="0"/>
                        <a:t>10027</a:t>
                      </a:r>
                    </a:p>
                    <a:p>
                      <a:pPr algn="ctr" rtl="1"/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smtClean="0"/>
                        <a:t>4230</a:t>
                      </a:r>
                    </a:p>
                    <a:p>
                      <a:pPr algn="ctr" rtl="1"/>
                      <a:r>
                        <a:rPr lang="en-US" sz="1200" smtClean="0"/>
                        <a:t>1728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25269</a:t>
                      </a:r>
                    </a:p>
                    <a:p>
                      <a:pPr algn="ctr" rtl="1"/>
                      <a:r>
                        <a:rPr lang="en-US" sz="1400" dirty="0" smtClean="0"/>
                        <a:t>11755</a:t>
                      </a:r>
                      <a:endParaRPr lang="ar-IQ" sz="1400" dirty="0"/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pPr algn="ctr" rtl="1"/>
                      <a:r>
                        <a:rPr lang="ar-IQ" sz="1200" dirty="0" smtClean="0">
                          <a:cs typeface="Ali_K_Sahifa" pitchFamily="2" charset="-78"/>
                        </a:rPr>
                        <a:t>سليَماني</a:t>
                      </a:r>
                      <a:r>
                        <a:rPr lang="en-US" sz="1200" dirty="0" smtClean="0">
                          <a:cs typeface="Ali_K_Sahifa" pitchFamily="2" charset="-78"/>
                        </a:rPr>
                        <a:t>       </a:t>
                      </a:r>
                      <a:r>
                        <a:rPr lang="ar-IQ" sz="1200" dirty="0" smtClean="0">
                          <a:cs typeface="Ali_K_Sahifa" pitchFamily="2" charset="-78"/>
                        </a:rPr>
                        <a:t>ذ.قةرةويَلة</a:t>
                      </a:r>
                    </a:p>
                    <a:p>
                      <a:pPr algn="ctr" rtl="1"/>
                      <a:r>
                        <a:rPr lang="ar-IQ" sz="1200" dirty="0" smtClean="0">
                          <a:cs typeface="Ali_K_Sahifa" pitchFamily="2" charset="-78"/>
                        </a:rPr>
                        <a:t>           ذ.ذوور</a:t>
                      </a:r>
                      <a:endParaRPr lang="ar-IQ" sz="1200" dirty="0"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761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189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857</a:t>
                      </a:r>
                    </a:p>
                    <a:p>
                      <a:pPr algn="ctr" rtl="1"/>
                      <a:r>
                        <a:rPr lang="en-US" sz="1200" dirty="0" smtClean="0"/>
                        <a:t>706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2978</a:t>
                      </a:r>
                    </a:p>
                    <a:p>
                      <a:pPr algn="ctr" rtl="1"/>
                      <a:r>
                        <a:rPr lang="en-US" sz="1200" dirty="0" smtClean="0"/>
                        <a:t>1379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2802</a:t>
                      </a:r>
                    </a:p>
                    <a:p>
                      <a:pPr algn="ctr" rtl="1"/>
                      <a:r>
                        <a:rPr lang="en-US" sz="1200" dirty="0" smtClean="0"/>
                        <a:t>998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2310</a:t>
                      </a:r>
                    </a:p>
                    <a:p>
                      <a:pPr algn="ctr" rtl="1"/>
                      <a:r>
                        <a:rPr lang="en-US" sz="1200" dirty="0" smtClean="0"/>
                        <a:t>1003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0</a:t>
                      </a:r>
                    </a:p>
                    <a:p>
                      <a:pPr algn="ctr" rtl="1"/>
                      <a:r>
                        <a:rPr lang="en-US" sz="1200" dirty="0" smtClean="0"/>
                        <a:t>0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9708</a:t>
                      </a:r>
                    </a:p>
                    <a:p>
                      <a:pPr algn="ctr" rtl="1"/>
                      <a:r>
                        <a:rPr lang="en-US" sz="1200" dirty="0" smtClean="0"/>
                        <a:t>4275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smtClean="0"/>
                        <a:t>2597</a:t>
                      </a:r>
                    </a:p>
                    <a:p>
                      <a:pPr algn="ctr" rtl="1"/>
                      <a:r>
                        <a:rPr lang="en-US" sz="1200" smtClean="0"/>
                        <a:t>1088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12405</a:t>
                      </a:r>
                    </a:p>
                    <a:p>
                      <a:pPr algn="ctr" rtl="1"/>
                      <a:r>
                        <a:rPr lang="en-US" sz="1400" dirty="0" smtClean="0"/>
                        <a:t>5363</a:t>
                      </a:r>
                      <a:endParaRPr lang="ar-IQ" sz="1400" dirty="0"/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pPr algn="ctr" rtl="1"/>
                      <a:r>
                        <a:rPr lang="ar-IQ" sz="1200" dirty="0" smtClean="0">
                          <a:cs typeface="Ali_K_Sahifa" pitchFamily="2" charset="-78"/>
                        </a:rPr>
                        <a:t>دهــــؤك</a:t>
                      </a:r>
                      <a:r>
                        <a:rPr lang="ar-IQ" sz="1200" baseline="0" dirty="0" smtClean="0">
                          <a:cs typeface="Ali_K_Sahifa" pitchFamily="2" charset="-78"/>
                        </a:rPr>
                        <a:t>      </a:t>
                      </a:r>
                      <a:r>
                        <a:rPr lang="ar-IQ" sz="1200" dirty="0" smtClean="0">
                          <a:cs typeface="Ali_K_Sahifa" pitchFamily="2" charset="-78"/>
                        </a:rPr>
                        <a:t>ذ.قةرةويَلة</a:t>
                      </a:r>
                    </a:p>
                    <a:p>
                      <a:pPr algn="ctr" rtl="1"/>
                      <a:r>
                        <a:rPr lang="ar-IQ" sz="1200" dirty="0" smtClean="0">
                          <a:cs typeface="Ali_K_Sahifa" pitchFamily="2" charset="-78"/>
                        </a:rPr>
                        <a:t>         ذ.ذوور</a:t>
                      </a:r>
                      <a:endParaRPr lang="ar-IQ" sz="1200" dirty="0"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1984</a:t>
                      </a:r>
                    </a:p>
                    <a:p>
                      <a:pPr algn="ctr" rtl="1"/>
                      <a:r>
                        <a:rPr lang="en-US" sz="1200" dirty="0" smtClean="0"/>
                        <a:t>485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1320</a:t>
                      </a:r>
                    </a:p>
                    <a:p>
                      <a:pPr algn="ctr" rtl="1"/>
                      <a:r>
                        <a:rPr lang="en-US" sz="1200" dirty="0" smtClean="0"/>
                        <a:t>391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3077</a:t>
                      </a:r>
                    </a:p>
                    <a:p>
                      <a:pPr algn="ctr" rtl="1"/>
                      <a:r>
                        <a:rPr lang="en-US" sz="1200" dirty="0" smtClean="0"/>
                        <a:t>1175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2546</a:t>
                      </a:r>
                    </a:p>
                    <a:p>
                      <a:pPr algn="ctr" rtl="1"/>
                      <a:r>
                        <a:rPr lang="en-US" sz="1200" dirty="0" smtClean="0"/>
                        <a:t>894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3078</a:t>
                      </a:r>
                    </a:p>
                    <a:p>
                      <a:pPr algn="ctr" rtl="1"/>
                      <a:r>
                        <a:rPr lang="en-US" sz="1200" dirty="0" smtClean="0"/>
                        <a:t>959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0</a:t>
                      </a:r>
                    </a:p>
                    <a:p>
                      <a:pPr algn="ctr" rtl="1"/>
                      <a:r>
                        <a:rPr lang="en-US" sz="1200" dirty="0" smtClean="0"/>
                        <a:t>0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12005</a:t>
                      </a:r>
                    </a:p>
                    <a:p>
                      <a:pPr algn="ctr" rtl="1"/>
                      <a:r>
                        <a:rPr lang="en-US" sz="1200" dirty="0" smtClean="0"/>
                        <a:t>3904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smtClean="0"/>
                        <a:t>2923</a:t>
                      </a:r>
                    </a:p>
                    <a:p>
                      <a:pPr algn="ctr" rtl="1"/>
                      <a:r>
                        <a:rPr lang="en-US" sz="1200" smtClean="0"/>
                        <a:t>958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14928</a:t>
                      </a:r>
                    </a:p>
                    <a:p>
                      <a:pPr algn="ctr" rtl="1"/>
                      <a:r>
                        <a:rPr lang="en-US" sz="1400" dirty="0" smtClean="0"/>
                        <a:t>4862</a:t>
                      </a:r>
                      <a:endParaRPr lang="ar-IQ" sz="1400" dirty="0"/>
                    </a:p>
                  </a:txBody>
                  <a:tcPr/>
                </a:tc>
              </a:tr>
              <a:tr h="724082">
                <a:tc>
                  <a:txBody>
                    <a:bodyPr/>
                    <a:lstStyle/>
                    <a:p>
                      <a:pPr algn="ctr" rtl="1"/>
                      <a:r>
                        <a:rPr lang="ar-IQ" sz="1200" dirty="0" smtClean="0">
                          <a:cs typeface="Ali_K_Sahifa" pitchFamily="2" charset="-78"/>
                        </a:rPr>
                        <a:t>طـةرميان </a:t>
                      </a:r>
                      <a:r>
                        <a:rPr lang="ar-IQ" sz="1200" baseline="0" dirty="0" smtClean="0">
                          <a:cs typeface="Ali_K_Sahifa" pitchFamily="2" charset="-78"/>
                        </a:rPr>
                        <a:t>    </a:t>
                      </a:r>
                      <a:r>
                        <a:rPr lang="ar-IQ" sz="1200" dirty="0" smtClean="0">
                          <a:cs typeface="Ali_K_Sahifa" pitchFamily="2" charset="-78"/>
                        </a:rPr>
                        <a:t>ذ.قةرةويَلة</a:t>
                      </a:r>
                    </a:p>
                    <a:p>
                      <a:pPr algn="ctr" rtl="1"/>
                      <a:r>
                        <a:rPr lang="ar-IQ" sz="1200" dirty="0" smtClean="0">
                          <a:cs typeface="Ali_K_Sahifa" pitchFamily="2" charset="-78"/>
                        </a:rPr>
                        <a:t>          ذ.ذوور</a:t>
                      </a:r>
                      <a:endParaRPr lang="ar-IQ" sz="1200" dirty="0">
                        <a:cs typeface="Ali_K_Sahif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0</a:t>
                      </a:r>
                    </a:p>
                    <a:p>
                      <a:pPr algn="ctr" rtl="1"/>
                      <a:r>
                        <a:rPr lang="en-US" sz="1200" dirty="0" smtClean="0"/>
                        <a:t>0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0</a:t>
                      </a:r>
                    </a:p>
                    <a:p>
                      <a:pPr algn="ctr" rtl="1"/>
                      <a:r>
                        <a:rPr lang="en-US" sz="1200" dirty="0" smtClean="0"/>
                        <a:t>0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0</a:t>
                      </a:r>
                    </a:p>
                    <a:p>
                      <a:pPr algn="ctr" rtl="1"/>
                      <a:r>
                        <a:rPr lang="en-US" sz="1200" dirty="0" smtClean="0"/>
                        <a:t>0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151</a:t>
                      </a:r>
                    </a:p>
                    <a:p>
                      <a:pPr algn="ctr" rtl="1"/>
                      <a:r>
                        <a:rPr lang="en-US" sz="1200" dirty="0" smtClean="0"/>
                        <a:t>34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68</a:t>
                      </a:r>
                    </a:p>
                    <a:p>
                      <a:pPr algn="ctr" rtl="1"/>
                      <a:r>
                        <a:rPr lang="en-US" sz="1200" dirty="0" smtClean="0"/>
                        <a:t>32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0</a:t>
                      </a:r>
                    </a:p>
                    <a:p>
                      <a:pPr algn="ctr" rtl="1"/>
                      <a:r>
                        <a:rPr lang="en-US" sz="1200" dirty="0" smtClean="0"/>
                        <a:t>0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219</a:t>
                      </a:r>
                    </a:p>
                    <a:p>
                      <a:pPr algn="ctr" rtl="1"/>
                      <a:r>
                        <a:rPr lang="en-US" sz="1200" dirty="0" smtClean="0"/>
                        <a:t>66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188</a:t>
                      </a:r>
                    </a:p>
                    <a:p>
                      <a:pPr algn="ctr" rtl="1"/>
                      <a:r>
                        <a:rPr lang="en-US" sz="1200" dirty="0" smtClean="0"/>
                        <a:t>65</a:t>
                      </a:r>
                      <a:endParaRPr lang="ar-IQ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407</a:t>
                      </a:r>
                    </a:p>
                    <a:p>
                      <a:pPr algn="ctr" rtl="1"/>
                      <a:r>
                        <a:rPr lang="en-US" sz="1400" dirty="0" smtClean="0"/>
                        <a:t>131</a:t>
                      </a:r>
                      <a:endParaRPr lang="ar-IQ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3A53C-0F2F-4EB3-B451-181A9B3B751D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 rot="10800000" flipV="1">
            <a:off x="7929586" y="2285992"/>
            <a:ext cx="642942" cy="3571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8251057" y="3536157"/>
            <a:ext cx="357190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8251057" y="4393413"/>
            <a:ext cx="357190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8251057" y="5250669"/>
            <a:ext cx="285752" cy="714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8251057" y="6107925"/>
            <a:ext cx="285752" cy="714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ctrTitle" sz="quarter"/>
          </p:nvPr>
        </p:nvSpPr>
        <p:spPr>
          <a:xfrm>
            <a:off x="214282" y="0"/>
            <a:ext cx="8678198" cy="121920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ar-IQ" b="0" dirty="0" smtClean="0">
                <a:solidFill>
                  <a:schemeClr val="bg2">
                    <a:lumMod val="75000"/>
                  </a:schemeClr>
                </a:solidFill>
                <a:cs typeface="Ali_K_Sahifa" pitchFamily="2" charset="-78"/>
              </a:rPr>
              <a:t>ئاماري بنكة طةشتيارييةكاني هةريَمي كوردستان </a:t>
            </a:r>
            <a:br>
              <a:rPr lang="ar-IQ" b="0" dirty="0" smtClean="0">
                <a:solidFill>
                  <a:schemeClr val="bg2">
                    <a:lumMod val="75000"/>
                  </a:schemeClr>
                </a:solidFill>
                <a:cs typeface="Ali_K_Sahifa" pitchFamily="2" charset="-78"/>
              </a:rPr>
            </a:br>
            <a:r>
              <a:rPr lang="ar-IQ" b="0" dirty="0" smtClean="0">
                <a:solidFill>
                  <a:schemeClr val="bg2">
                    <a:lumMod val="75000"/>
                  </a:schemeClr>
                </a:solidFill>
                <a:cs typeface="Ali_K_Sahifa" pitchFamily="2" charset="-78"/>
              </a:rPr>
              <a:t>تاوةكو</a:t>
            </a:r>
            <a:r>
              <a:rPr lang="en-US" b="0" dirty="0" smtClean="0">
                <a:solidFill>
                  <a:schemeClr val="bg2">
                    <a:lumMod val="75000"/>
                  </a:schemeClr>
                </a:solidFill>
                <a:cs typeface="Ali_K_Sahifa" pitchFamily="2" charset="-78"/>
              </a:rPr>
              <a:t>30/9/2014</a:t>
            </a:r>
            <a:endParaRPr lang="ar-IQ" b="0" dirty="0" smtClean="0">
              <a:solidFill>
                <a:schemeClr val="bg2">
                  <a:lumMod val="75000"/>
                </a:schemeClr>
              </a:solidFill>
              <a:cs typeface="Ali_K_Sahifa" pitchFamily="2" charset="-78"/>
            </a:endParaRPr>
          </a:p>
        </p:txBody>
      </p:sp>
      <p:graphicFrame>
        <p:nvGraphicFramePr>
          <p:cNvPr id="13401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398986"/>
              </p:ext>
            </p:extLst>
          </p:nvPr>
        </p:nvGraphicFramePr>
        <p:xfrm>
          <a:off x="152400" y="1295401"/>
          <a:ext cx="8763000" cy="5419748"/>
        </p:xfrm>
        <a:graphic>
          <a:graphicData uri="http://schemas.openxmlformats.org/drawingml/2006/table">
            <a:tbl>
              <a:tblPr rtl="1">
                <a:tableStyleId>{284E427A-3D55-4303-BF80-6455036E1DE7}</a:tableStyleId>
              </a:tblPr>
              <a:tblGrid>
                <a:gridCol w="334992"/>
                <a:gridCol w="1660586"/>
                <a:gridCol w="1310148"/>
                <a:gridCol w="1378940"/>
                <a:gridCol w="1305730"/>
                <a:gridCol w="1210076"/>
                <a:gridCol w="1562528"/>
              </a:tblGrid>
              <a:tr h="69710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ذ</a:t>
                      </a:r>
                      <a:endParaRPr kumimoji="0" lang="ar-IQ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جؤري ضالاكي </a:t>
                      </a:r>
                      <a:endParaRPr kumimoji="0" lang="ar-IQ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1" u="none" strike="noStrike" cap="none" normalizeH="0" baseline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هةوليَر</a:t>
                      </a:r>
                      <a:endParaRPr kumimoji="0" lang="ar-IQ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سليَماني </a:t>
                      </a:r>
                      <a:endParaRPr kumimoji="0" lang="ar-IQ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دهؤك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طةرميان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كؤ طشتي </a:t>
                      </a:r>
                      <a:endParaRPr kumimoji="0" lang="ar-IQ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066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1</a:t>
                      </a:r>
                      <a:endParaRPr kumimoji="0" lang="ar-IQ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ذمارةي هوتيَل </a:t>
                      </a:r>
                      <a:endParaRPr kumimoji="0" lang="ar-IQ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  <a:cs typeface="Ali_K_Sahifa" pitchFamily="2" charset="-78"/>
                        </a:rPr>
                        <a:t>236</a:t>
                      </a:r>
                      <a:endParaRPr lang="en-US" b="1" dirty="0">
                        <a:solidFill>
                          <a:srgbClr val="000000"/>
                        </a:solidFill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cs typeface="Ali_K_Sahifa" pitchFamily="2" charset="-78"/>
                        </a:rPr>
                        <a:t>71</a:t>
                      </a:r>
                      <a:endParaRPr lang="en-US" sz="1800" b="1" dirty="0">
                        <a:solidFill>
                          <a:srgbClr val="000000"/>
                        </a:solidFill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cs typeface="Ali_K_Sahifa" pitchFamily="2" charset="-78"/>
                        </a:rPr>
                        <a:t>58</a:t>
                      </a:r>
                      <a:endParaRPr lang="en-US" sz="1800" b="1" dirty="0">
                        <a:solidFill>
                          <a:srgbClr val="000000"/>
                        </a:solidFill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3</a:t>
                      </a:r>
                      <a:endParaRPr kumimoji="0" lang="ar-IQ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368</a:t>
                      </a:r>
                      <a:endParaRPr kumimoji="0" lang="ar-IQ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1414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2</a:t>
                      </a:r>
                      <a:endParaRPr kumimoji="0" lang="ar-IQ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ذمارةي مؤتيل </a:t>
                      </a:r>
                      <a:endParaRPr kumimoji="0" lang="ar-IQ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Ali_K_Sahifa" pitchFamily="2" charset="-78"/>
                        </a:rPr>
                        <a:t>99</a:t>
                      </a:r>
                      <a:endParaRPr lang="en-US" sz="1800" b="1" dirty="0">
                        <a:solidFill>
                          <a:schemeClr val="accent4">
                            <a:lumMod val="10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Ali_K_Sahifa" pitchFamily="2" charset="-78"/>
                        </a:rPr>
                        <a:t>77</a:t>
                      </a:r>
                      <a:endParaRPr lang="en-US" sz="1800" b="1" dirty="0">
                        <a:solidFill>
                          <a:schemeClr val="accent4">
                            <a:lumMod val="10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Ali_K_Sahifa" pitchFamily="2" charset="-78"/>
                        </a:rPr>
                        <a:t>64</a:t>
                      </a:r>
                      <a:endParaRPr lang="en-US" sz="1800" b="1" dirty="0">
                        <a:solidFill>
                          <a:schemeClr val="accent4">
                            <a:lumMod val="10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1</a:t>
                      </a:r>
                      <a:endParaRPr kumimoji="0" lang="ar-IQ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241</a:t>
                      </a:r>
                      <a:endParaRPr kumimoji="0" lang="ar-IQ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283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3</a:t>
                      </a:r>
                      <a:endParaRPr kumimoji="0" lang="ar-IQ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ذمارةي طوندي طةشتياري </a:t>
                      </a:r>
                      <a:endParaRPr kumimoji="0" lang="ar-IQ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Ali_K_Sahifa" pitchFamily="2" charset="-78"/>
                        </a:rPr>
                        <a:t>34</a:t>
                      </a:r>
                      <a:endParaRPr lang="en-US" sz="1800" b="1" dirty="0">
                        <a:solidFill>
                          <a:schemeClr val="accent4">
                            <a:lumMod val="10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Ali_K_Sahifa" pitchFamily="2" charset="-78"/>
                        </a:rPr>
                        <a:t>37</a:t>
                      </a:r>
                      <a:endParaRPr lang="en-US" sz="1800" b="1" dirty="0">
                        <a:solidFill>
                          <a:schemeClr val="accent4">
                            <a:lumMod val="10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Ali_K_Sahifa" pitchFamily="2" charset="-78"/>
                        </a:rPr>
                        <a:t>4</a:t>
                      </a:r>
                      <a:endParaRPr lang="en-US" sz="1800" b="1" dirty="0">
                        <a:solidFill>
                          <a:schemeClr val="accent4">
                            <a:lumMod val="10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Ali_K_Sahifa" pitchFamily="2" charset="-78"/>
                        </a:rPr>
                        <a:t>0</a:t>
                      </a:r>
                      <a:endParaRPr lang="en-US" sz="1800" b="1" dirty="0">
                        <a:solidFill>
                          <a:schemeClr val="accent4">
                            <a:lumMod val="10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75</a:t>
                      </a:r>
                      <a:endParaRPr kumimoji="0" lang="ar-IQ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1257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4</a:t>
                      </a:r>
                      <a:endParaRPr kumimoji="0" lang="ar-IQ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تواناي وةرطرتن</a:t>
                      </a:r>
                      <a:endParaRPr kumimoji="0" lang="ar-IQ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21039</a:t>
                      </a:r>
                      <a:endParaRPr kumimoji="0" lang="ar-IQ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9808</a:t>
                      </a:r>
                      <a:endParaRPr kumimoji="0" lang="ar-IQ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12005</a:t>
                      </a:r>
                      <a:endParaRPr kumimoji="0" lang="ar-IQ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Ali_K_Sahifa" pitchFamily="2" charset="-78"/>
                        </a:rPr>
                        <a:t>219</a:t>
                      </a:r>
                      <a:endParaRPr lang="en-US" sz="1800" b="1" dirty="0">
                        <a:solidFill>
                          <a:schemeClr val="accent4">
                            <a:lumMod val="10000"/>
                          </a:schemeClr>
                        </a:solidFill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42971</a:t>
                      </a:r>
                      <a:endParaRPr kumimoji="0" lang="ar-IQ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283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5</a:t>
                      </a:r>
                      <a:endParaRPr kumimoji="0" lang="ar-IQ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ذمارةي ريَستؤرانت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 </a:t>
                      </a:r>
                      <a:r>
                        <a:rPr kumimoji="0" lang="fa-I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 وكافتريا</a:t>
                      </a:r>
                      <a:endParaRPr kumimoji="0" lang="ar-IQ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258</a:t>
                      </a:r>
                      <a:endParaRPr kumimoji="0" lang="ar-IQ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305</a:t>
                      </a:r>
                      <a:endParaRPr kumimoji="0" lang="ar-IQ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95</a:t>
                      </a:r>
                      <a:endParaRPr kumimoji="0" lang="ar-IQ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7</a:t>
                      </a:r>
                      <a:endParaRPr kumimoji="0" lang="ar-IQ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665</a:t>
                      </a:r>
                      <a:endParaRPr kumimoji="0" lang="ar-IQ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3817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6</a:t>
                      </a:r>
                      <a:endParaRPr kumimoji="0" lang="ar-IQ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ذمارةي ذوور</a:t>
                      </a:r>
                      <a:endParaRPr kumimoji="0" lang="ar-IQ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10027</a:t>
                      </a:r>
                      <a:endParaRPr kumimoji="0" lang="ar-IQ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4275</a:t>
                      </a:r>
                      <a:endParaRPr kumimoji="0" lang="ar-IQ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3904</a:t>
                      </a:r>
                      <a:endParaRPr kumimoji="0" lang="ar-IQ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68</a:t>
                      </a:r>
                      <a:endParaRPr kumimoji="0" lang="ar-IQ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18274</a:t>
                      </a:r>
                      <a:endParaRPr kumimoji="0" lang="ar-IQ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4715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7</a:t>
                      </a:r>
                      <a:endParaRPr kumimoji="0" lang="ar-IQ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ذمارةي طةشتياران</a:t>
                      </a:r>
                      <a:endParaRPr kumimoji="0" lang="ar-IQ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802413</a:t>
                      </a:r>
                      <a:endParaRPr kumimoji="0" lang="ar-IQ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291609</a:t>
                      </a:r>
                      <a:endParaRPr kumimoji="0" lang="ar-IQ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212160</a:t>
                      </a:r>
                      <a:endParaRPr kumimoji="0" lang="ar-IQ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24663</a:t>
                      </a:r>
                      <a:endParaRPr kumimoji="0" lang="ar-IQ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1330845</a:t>
                      </a:r>
                      <a:endParaRPr kumimoji="0" lang="ar-IQ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4715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8</a:t>
                      </a:r>
                      <a:endParaRPr kumimoji="0" lang="ar-IQ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IQ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ذمارةي شةو</a:t>
                      </a:r>
                      <a:endParaRPr kumimoji="0" lang="ar-IQ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IQ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1449798</a:t>
                      </a:r>
                      <a:endParaRPr kumimoji="0" lang="ar-IQ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615861</a:t>
                      </a:r>
                      <a:endParaRPr kumimoji="0" lang="ar-IQ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421546</a:t>
                      </a:r>
                      <a:endParaRPr kumimoji="0" lang="ar-IQ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28039</a:t>
                      </a:r>
                      <a:endParaRPr kumimoji="0" lang="ar-IQ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li_K_Sahifa" pitchFamily="2" charset="-78"/>
                        </a:rPr>
                        <a:t>2515244</a:t>
                      </a:r>
                      <a:endParaRPr kumimoji="0" lang="ar-IQ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73EFD-84A2-4506-9ADF-5AA031302338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l"/>
            <a:fld id="{B646A687-85F3-4393-81B8-FDEE674E87A9}" type="slidenum">
              <a:rPr lang="ar-SA" sz="2600" b="1">
                <a:solidFill>
                  <a:schemeClr val="bg1"/>
                </a:solidFill>
              </a:rPr>
              <a:pPr algn="l"/>
              <a:t>9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9220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l"/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9221" name="AutoShape 4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442648" cy="140495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Plain">
              <a:avLst>
                <a:gd name="adj" fmla="val 50200"/>
              </a:avLst>
            </a:prstTxWarp>
          </a:bodyPr>
          <a:lstStyle/>
          <a:p>
            <a:pPr algn="ctr" rtl="1" eaLnBrk="1" hangingPunct="1"/>
            <a:r>
              <a:rPr lang="en-US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i_K_Samik" pitchFamily="2" charset="-78"/>
              </a:rPr>
              <a:t> </a:t>
            </a:r>
            <a:r>
              <a:rPr lang="ar-SA" sz="9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i_K_Samik" pitchFamily="2" charset="-78"/>
              </a:rPr>
              <a:t>ذمارةي طةشتياراني</a:t>
            </a:r>
            <a:r>
              <a:rPr lang="ar-IQ" sz="9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i_K_Samik" pitchFamily="2" charset="-78"/>
              </a:rPr>
              <a:t> هاتوو بةثيَي رِةطةز و شويَنةكان  بؤ </a:t>
            </a:r>
            <a:r>
              <a:rPr lang="ar-SA" sz="9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i_K_Samik" pitchFamily="2" charset="-78"/>
              </a:rPr>
              <a:t>هةريَمي كوردستان</a:t>
            </a:r>
            <a:r>
              <a:rPr lang="ar-IQ" sz="9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i_K_Samik" pitchFamily="2" charset="-78"/>
              </a:rPr>
              <a:t>  بةطويَرةى سالةكان  لة</a:t>
            </a:r>
            <a:r>
              <a:rPr lang="en-US" sz="9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i_K_Samik" pitchFamily="2" charset="-78"/>
              </a:rPr>
              <a:t>2007</a:t>
            </a:r>
            <a:r>
              <a:rPr lang="ar-IQ" sz="9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i_K_Samik" pitchFamily="2" charset="-78"/>
              </a:rPr>
              <a:t>تاوةكو </a:t>
            </a:r>
            <a:r>
              <a:rPr lang="en-US" sz="9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i_K_Samik" pitchFamily="2" charset="-78"/>
              </a:rPr>
              <a:t>30/9/2014</a:t>
            </a:r>
            <a:r>
              <a:rPr lang="ar-IQ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i_K_Samik" pitchFamily="2" charset="-78"/>
              </a:rPr>
              <a:t> </a:t>
            </a:r>
            <a:endParaRPr lang="en-US" sz="20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li_K_Samik" pitchFamily="2" charset="-78"/>
            </a:endParaRPr>
          </a:p>
        </p:txBody>
      </p:sp>
      <p:graphicFrame>
        <p:nvGraphicFramePr>
          <p:cNvPr id="7323" name="Group 15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71087456"/>
              </p:ext>
            </p:extLst>
          </p:nvPr>
        </p:nvGraphicFramePr>
        <p:xfrm>
          <a:off x="214284" y="2071678"/>
          <a:ext cx="8786872" cy="4710121"/>
        </p:xfrm>
        <a:graphic>
          <a:graphicData uri="http://schemas.openxmlformats.org/drawingml/2006/table">
            <a:tbl>
              <a:tblPr rtl="1">
                <a:tableStyleId>{D7AC3CCA-C797-4891-BE02-D94E43425B78}</a:tableStyleId>
              </a:tblPr>
              <a:tblGrid>
                <a:gridCol w="809546"/>
                <a:gridCol w="895309"/>
                <a:gridCol w="869168"/>
                <a:gridCol w="830193"/>
                <a:gridCol w="1029077"/>
                <a:gridCol w="1029077"/>
                <a:gridCol w="964792"/>
                <a:gridCol w="1179855"/>
                <a:gridCol w="1179855"/>
              </a:tblGrid>
              <a:tr h="8936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li_K_Samik" pitchFamily="2" charset="-78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li_K_Samik" pitchFamily="2" charset="-78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li_K_Samik" pitchFamily="2" charset="-78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li_K_Samik" pitchFamily="2" charset="-78"/>
                        </a:rPr>
                        <a:t>2013</a:t>
                      </a: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li_K_Samik" pitchFamily="2" charset="-78"/>
                        </a:rPr>
                        <a:t>30/9/2014</a:t>
                      </a: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</a:tr>
              <a:tr h="889702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ناو هةريَم</a:t>
                      </a:r>
                      <a:endParaRPr kumimoji="0" lang="ar-S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137118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190230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209611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329536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315161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313144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459847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220979</a:t>
                      </a:r>
                    </a:p>
                  </a:txBody>
                  <a:tcPr anchor="ctr" horzOverflow="overflow"/>
                </a:tc>
              </a:tr>
              <a:tr h="1262575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دةرةوةي هةريَ</a:t>
                      </a:r>
                      <a:r>
                        <a:rPr kumimoji="0" lang="ar-IQ" sz="12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م    </a:t>
                      </a:r>
                      <a:endParaRPr kumimoji="0" lang="ar-SA" sz="1200" u="none" strike="noStrike" cap="none" normalizeH="0" baseline="0" dirty="0" smtClean="0">
                        <a:ln>
                          <a:noFill/>
                        </a:ln>
                        <a:effectLst/>
                        <a:cs typeface="Ali_K_Sahifa" pitchFamily="2" charset="-78"/>
                      </a:endParaRPr>
                    </a:p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186420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285740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449193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789760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1149738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1470138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1933544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888383</a:t>
                      </a:r>
                    </a:p>
                  </a:txBody>
                  <a:tcPr anchor="ctr" horzOverflow="overflow"/>
                </a:tc>
              </a:tr>
              <a:tr h="885765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بياني</a:t>
                      </a:r>
                      <a:endParaRPr kumimoji="0" lang="ar-S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53859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82890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132541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194545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237491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433711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558636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221488</a:t>
                      </a:r>
                    </a:p>
                  </a:txBody>
                  <a:tcPr anchor="ctr" horzOverflow="overflow"/>
                </a:tc>
              </a:tr>
              <a:tr h="778440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li_K_Sahifa" pitchFamily="2" charset="-78"/>
                        </a:rPr>
                        <a:t>كؤي طشتي</a:t>
                      </a:r>
                      <a:endParaRPr kumimoji="0" lang="ar-S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li_K_Sahifa" pitchFamily="2" charset="-78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377397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558860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791345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1313841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1702390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2216993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2,952027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1330845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" y="6286520"/>
            <a:ext cx="428596" cy="444480"/>
          </a:xfrm>
        </p:spPr>
        <p:txBody>
          <a:bodyPr/>
          <a:lstStyle/>
          <a:p>
            <a:pPr>
              <a:defRPr/>
            </a:pPr>
            <a:fld id="{66E05C83-A350-41A6-910C-E9015A830274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5">
      <a:dk1>
        <a:srgbClr val="000066"/>
      </a:dk1>
      <a:lt1>
        <a:srgbClr val="FFFFFF"/>
      </a:lt1>
      <a:dk2>
        <a:srgbClr val="336699"/>
      </a:dk2>
      <a:lt2>
        <a:srgbClr val="FFFFEB"/>
      </a:lt2>
      <a:accent1>
        <a:srgbClr val="99CCFF"/>
      </a:accent1>
      <a:accent2>
        <a:srgbClr val="9999FF"/>
      </a:accent2>
      <a:accent3>
        <a:srgbClr val="ADB8CA"/>
      </a:accent3>
      <a:accent4>
        <a:srgbClr val="DADADA"/>
      </a:accent4>
      <a:accent5>
        <a:srgbClr val="CAE2FF"/>
      </a:accent5>
      <a:accent6>
        <a:srgbClr val="8A8AE7"/>
      </a:accent6>
      <a:hlink>
        <a:srgbClr val="CCCCFF"/>
      </a:hlink>
      <a:folHlink>
        <a:srgbClr val="C68DFF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9190</TotalTime>
  <Words>1856</Words>
  <Application>Microsoft Office PowerPoint</Application>
  <PresentationFormat>On-screen Show (4:3)</PresentationFormat>
  <Paragraphs>1047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Capsules</vt:lpstr>
      <vt:lpstr>  ئامارى طةشتيارى هةريَمى كوردستان   تاوةكو30/9/2014</vt:lpstr>
      <vt:lpstr> ئاماري بنكة طةشتةوةريةكاني هةريَمي كوردستان بؤ سالى 2007 تاوةكو 30/9/2014</vt:lpstr>
      <vt:lpstr>رِيَذةى بةراورد كردنى  بنكة طةشتةوةريةكاني هةريَمي كوردستان بؤ سالانى 2013 و2014</vt:lpstr>
      <vt:lpstr>كؤي ذمارةى بنكة طةشتيارى (هؤتيَل و مؤتيَل و طوندى طةشتيارى بةطويَرةى ثاريَزطاكانى هةريَمى كوردستان تاوةكو30/9/2014</vt:lpstr>
      <vt:lpstr>ذمارةى بنكة طةشتيارى هةريَمى كوردستان بةطويَرةى ثلةكان تاوةكو30/9/2014  </vt:lpstr>
      <vt:lpstr>ذمارةى بنكة طةشتيارى و ميللي هةريَمي كوردستان بةطويَرةى ثاريَزطاكان تاوةكو30/9/2014</vt:lpstr>
      <vt:lpstr>ذمارةى بنكة طةشتيارى  بةطويَرةى ثاريَزطاكانى هةريَمى كوردستان تاوةكو30/9/2014  </vt:lpstr>
      <vt:lpstr>ئاماري بنكة طةشتيارييةكاني هةريَمي كوردستان  تاوةكو30/9/2014</vt:lpstr>
      <vt:lpstr> ذمارةي طةشتياراني هاتوو بةثيَي رِةطةز و شويَنةكان  بؤ هةريَمي كوردستان  بةطويَرةى سالةكان  لة2007تاوةكو 30/9/2014 </vt:lpstr>
      <vt:lpstr>     ذمارةي طةشتياراني هاتوو بةطويَرةى سالَةكان بؤ ثاريَزطاكانى هةريَمى كوردستان   لة2007تاوةكو30/9/2014</vt:lpstr>
      <vt:lpstr>      جارتى طةشتيارى هةريَمى كوردستان 30/9/2014 تاوةكو2007 لة</vt:lpstr>
      <vt:lpstr>     ذمارةى طةشتيارانى ثاريَزطاكانى هةريَمى كوردستان بةطويَرةى شويَن و رِةطةزةكان بؤ نؤ مانطى سالانى2013 و2014 لةطةل رِيَذةى بةراورد كردنى </vt:lpstr>
      <vt:lpstr>Slide 13</vt:lpstr>
      <vt:lpstr>جارتى ذمارةى طةشتيارانى هاتوو بؤ  هةريَمي كوردستان بؤ نؤ مانطي سالانى2013 و 2014 لةطةل بةراورد كردنى</vt:lpstr>
      <vt:lpstr>ذمارةي طةشتياراني هاتوو بةثيَي ثاريَزطاكان و  رِةطةزو 2014شويَنةكان هةريَمي كوردستان بؤنؤ مانطى سالَي </vt:lpstr>
      <vt:lpstr>Slide 16</vt:lpstr>
      <vt:lpstr>      2014 بؤ سالَ جارتي ضةماوةى ذمارةي طةشتياراني هةريَمي كوردستان</vt:lpstr>
      <vt:lpstr>ريَذةي بةراوورد كردني ذمارةي طةشتياراني هاتوو بؤ هةريَمي  كوردستان بؤسالانى2013 و2014</vt:lpstr>
      <vt:lpstr>رِيَذةى بةراوردكردنى طةشتيارانى هاتوو بؤ هةريَمى كوردستان بةطويَرةى ثاريَزطاكان (سالَانى 2013و2014)</vt:lpstr>
      <vt:lpstr>ريَذةى بةراورد كردنى ذمارةى طةشتيارانى هاتوو بؤ هةريَمى كوردستان لةسالانى  2007 تاوةكو30/9/2014</vt:lpstr>
      <vt:lpstr>Slide 21</vt:lpstr>
      <vt:lpstr>Slide 22</vt:lpstr>
    </vt:vector>
  </TitlesOfParts>
  <Company>textit2010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الرؤية ( تيَرِوانين )  Vision</dc:title>
  <dc:creator>Textit</dc:creator>
  <cp:lastModifiedBy>SaRiAs</cp:lastModifiedBy>
  <cp:revision>1778</cp:revision>
  <cp:lastPrinted>2014-11-16T19:38:38Z</cp:lastPrinted>
  <dcterms:created xsi:type="dcterms:W3CDTF">2010-01-20T09:59:14Z</dcterms:created>
  <dcterms:modified xsi:type="dcterms:W3CDTF">2015-10-27T01:28:30Z</dcterms:modified>
</cp:coreProperties>
</file>